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Lst>
  <p:sldSz cy="10058400" cx="7772400"/>
  <p:notesSz cx="6858000" cy="9144000"/>
  <p:embeddedFontLst>
    <p:embeddedFont>
      <p:font typeface="Halant"/>
      <p:regular r:id="rId18"/>
      <p:bold r:id="rId19"/>
    </p:embeddedFont>
    <p:embeddedFont>
      <p:font typeface="Inter"/>
      <p:regular r:id="rId20"/>
      <p:bold r:id="rId21"/>
      <p:italic r:id="rId22"/>
      <p:boldItalic r:id="rId23"/>
    </p:embeddedFont>
    <p:embeddedFont>
      <p:font typeface="Plus Jakarta Sans"/>
      <p:regular r:id="rId24"/>
      <p:bold r:id="rId25"/>
      <p:italic r:id="rId26"/>
      <p:boldItalic r:id="rId27"/>
    </p:embeddedFont>
    <p:embeddedFont>
      <p:font typeface="Plus Jakarta Sans Medium"/>
      <p:regular r:id="rId28"/>
      <p:bold r:id="rId29"/>
      <p:italic r:id="rId30"/>
      <p:boldItalic r:id="rId31"/>
    </p:embeddedFont>
    <p:embeddedFont>
      <p:font typeface="Work Sans"/>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CA8379D-76D6-4E2D-B6A1-8F0AC207C4E8}">
  <a:tblStyle styleId="{3CA8379D-76D6-4E2D-B6A1-8F0AC207C4E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55F7AE6-A940-4031-8B4F-8FA3015B5DFE}"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regular.fntdata"/><Relationship Id="rId23"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italic.fntdata"/><Relationship Id="rId25" Type="http://schemas.openxmlformats.org/officeDocument/2006/relationships/font" Target="fonts/PlusJakartaSans-bold.fntdata"/><Relationship Id="rId28" Type="http://schemas.openxmlformats.org/officeDocument/2006/relationships/font" Target="fonts/PlusJakartaSansMedium-regular.fntdata"/><Relationship Id="rId27"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boldItalic.fntdata"/><Relationship Id="rId30" Type="http://schemas.openxmlformats.org/officeDocument/2006/relationships/font" Target="fonts/PlusJakartaSansMedium-italic.fntdata"/><Relationship Id="rId11" Type="http://schemas.openxmlformats.org/officeDocument/2006/relationships/slide" Target="slides/slide3.xml"/><Relationship Id="rId33" Type="http://schemas.openxmlformats.org/officeDocument/2006/relationships/font" Target="fonts/WorkSans-bold.fntdata"/><Relationship Id="rId10" Type="http://schemas.openxmlformats.org/officeDocument/2006/relationships/slide" Target="slides/slide2.xml"/><Relationship Id="rId32" Type="http://schemas.openxmlformats.org/officeDocument/2006/relationships/font" Target="fonts/WorkSans-regular.fntdata"/><Relationship Id="rId13" Type="http://schemas.openxmlformats.org/officeDocument/2006/relationships/slide" Target="slides/slide5.xml"/><Relationship Id="rId35" Type="http://schemas.openxmlformats.org/officeDocument/2006/relationships/font" Target="fonts/WorkSans-boldItalic.fntdata"/><Relationship Id="rId12" Type="http://schemas.openxmlformats.org/officeDocument/2006/relationships/slide" Target="slides/slide4.xml"/><Relationship Id="rId34" Type="http://schemas.openxmlformats.org/officeDocument/2006/relationships/font" Target="fonts/WorkSans-italic.fntdata"/><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ada89120d_0_2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ada89120d_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d87775e65_0_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d87775e65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5d87775e65_0_20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5d87775e65_0_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5d87775e65_0_2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5d87775e65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5d87775e65_0_2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5d87775e65_0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5ffe43d856_1_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35ffe43d856_1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35ffe43d856_1_1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35ffe43d856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35d87775e65_0_23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35d87775e65_0_2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35d87775e65_0_24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35d87775e65_0_2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youtu.be/0CHr-oIZ58c?si=_OeOt9yK3Ed5Q_q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youtu.be/0CHr-oIZ58c?si=_OeOt9yK3Ed5Q_qR"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Evaluating Evidence</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49" name="Google Shape;149;p3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50" name="Google Shape;150;p37"/>
          <p:cNvGraphicFramePr/>
          <p:nvPr/>
        </p:nvGraphicFramePr>
        <p:xfrm>
          <a:off x="315750" y="1358675"/>
          <a:ext cx="3000000" cy="3000000"/>
        </p:xfrm>
        <a:graphic>
          <a:graphicData uri="http://schemas.openxmlformats.org/drawingml/2006/table">
            <a:tbl>
              <a:tblPr>
                <a:noFill/>
                <a:tableStyleId>{3CA8379D-76D6-4E2D-B6A1-8F0AC207C4E8}</a:tableStyleId>
              </a:tblPr>
              <a:tblGrid>
                <a:gridCol w="7140900"/>
              </a:tblGrid>
              <a:tr h="539310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Hi, I’m Zach Cote of Thinking Nation and in this video we're going to look at the historical thinking skill of evaluating evidence. Scholars recognize that all good claims are backed with evidence. Trustworthy claims are always backed by evidence. So, to explore how this works a</a:t>
                      </a:r>
                      <a:r>
                        <a:rPr lang="en" sz="1100">
                          <a:latin typeface="Inter"/>
                          <a:ea typeface="Inter"/>
                          <a:cs typeface="Inter"/>
                          <a:sym typeface="Inter"/>
                        </a:rPr>
                        <a:t>s </a:t>
                      </a:r>
                      <a:r>
                        <a:rPr lang="en" sz="1100">
                          <a:latin typeface="Inter"/>
                          <a:ea typeface="Inter"/>
                          <a:cs typeface="Inter"/>
                          <a:sym typeface="Inter"/>
                        </a:rPr>
                        <a:t>a historian, let's start with the definition: Thinking historically means identifying the evidence related to a claim, assessing its validity, an</a:t>
                      </a:r>
                      <a:r>
                        <a:rPr lang="en" sz="1100">
                          <a:latin typeface="Inter"/>
                          <a:ea typeface="Inter"/>
                          <a:cs typeface="Inter"/>
                          <a:sym typeface="Inter"/>
                        </a:rPr>
                        <a:t>d </a:t>
                      </a:r>
                      <a:r>
                        <a:rPr lang="en" sz="1100">
                          <a:latin typeface="Inter"/>
                          <a:ea typeface="Inter"/>
                          <a:cs typeface="Inter"/>
                          <a:sym typeface="Inter"/>
                        </a:rPr>
                        <a:t>corroborating it by comparing multiple source’s interpretations of events, developments, or processes. So there's really three things baked into that definition. First, is identifying evidence</a:t>
                      </a:r>
                      <a:r>
                        <a:rPr lang="en" sz="1100">
                          <a:latin typeface="Inter"/>
                          <a:ea typeface="Inter"/>
                          <a:cs typeface="Inter"/>
                          <a:sym typeface="Inter"/>
                        </a:rPr>
                        <a:t>;</a:t>
                      </a:r>
                      <a:r>
                        <a:rPr lang="en" sz="1100">
                          <a:latin typeface="Inter"/>
                          <a:ea typeface="Inter"/>
                          <a:cs typeface="Inter"/>
                          <a:sym typeface="Inter"/>
                        </a:rPr>
                        <a:t> </a:t>
                      </a:r>
                      <a:r>
                        <a:rPr lang="en" sz="1100">
                          <a:latin typeface="Inter"/>
                          <a:ea typeface="Inter"/>
                          <a:cs typeface="Inter"/>
                          <a:sym typeface="Inter"/>
                        </a:rPr>
                        <a:t>n</a:t>
                      </a:r>
                      <a:r>
                        <a:rPr lang="en" sz="1100">
                          <a:latin typeface="Inter"/>
                          <a:ea typeface="Inter"/>
                          <a:cs typeface="Inter"/>
                          <a:sym typeface="Inter"/>
                        </a:rPr>
                        <a:t>ext, is assessing its validity; and next is corroboration. And this is really important that when scholars are engaging with claims, the first thing that we have to do is ask ourselves: “What evidence is there to support this claim?” And just like when you're looking for evidence when you read a claim of one person, you also need to make sure that when you're making a claim that you have the evidence to support it. The other two components after identifying the evidence are really critical, because not all evidence is created equal. So how can we figure out if we have good evidence? The first thing is corroboration. And really, within this term of corroborate, is to compare. You cannot corroborate something on its own. You have to have multiple sources of evidence. So there's three questions that I like to think about when I'm engaging in corroboration, when I'm evaluating evidence. First, is this evidence affirmed or challenged by other pieces of evidence? Next, how does one piece of evidence help better interpret another piece of evidence? And third, what similarities and differences are there between sources that contain that evidence? I want to draw special attention to that second question: how does one piece of evidence help better interpret another piece of evidence? And so, what historians do, is they'll look for multiple sources around the same event, development, or process. Or maybe, there's another book that a historian has written on the event that they're studying. And so, they're reading that alongside primary sources seeing how one historian interpreted a source before they make an interpretation or as they interpret. And this corroboration, this understanding, of a source through other sources is critical. But a part of corroboration, in the back of our minds, we're also assessing the credibility of the evidence because remember not all evidence is created equal. Like corroboration, there's three questions that we can ask when assessing the credibility of evidence. Does the author have the credentials or experience to be trusted? How can we know if the source is authentic? How have other experts or trusted individuals viewed this evidence? So when we're looking at the source and we're looking at the the author or the creator, we're looking at who they are what gives them authority to give this type of claim with this type of evidence. How have other people interpreted this evidence? And now this isn't to say that other people that you look at are aren't wrong, that can happen. But there is a level of humility that historians can display when looking at how others have interpreted evidence and asking themselves, “What might their perspective have given this evidence that maybe I don't share.?” But if we're swayed by the evidence, we can tell the most accurate story of the past. And what that means is that we're paying respect to the people who embody those stories that we're trying to tell. And that is a pretty great way to demonstrate the historical thinking skill of evaluating evidence.</a:t>
                      </a:r>
                      <a:endParaRPr sz="1100">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315750" y="7751825"/>
            <a:ext cx="7140900" cy="173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Why does corroborating </a:t>
            </a:r>
            <a:r>
              <a:rPr lang="en" sz="1100">
                <a:latin typeface="Inter"/>
                <a:ea typeface="Inter"/>
                <a:cs typeface="Inter"/>
                <a:sym typeface="Inter"/>
              </a:rPr>
              <a:t>sources</a:t>
            </a:r>
            <a:r>
              <a:rPr lang="en" sz="1100">
                <a:latin typeface="Inter"/>
                <a:ea typeface="Inter"/>
                <a:cs typeface="Inter"/>
                <a:sym typeface="Inter"/>
              </a:rPr>
              <a:t> matter?</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does the phrase “not all evidence is created equal” impact how you use, cite, or find evidence?</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E"/>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Sourcing Protocol Practice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Spartan Constitution</a:t>
            </a:r>
            <a:endParaRPr sz="1700">
              <a:solidFill>
                <a:schemeClr val="dk1"/>
              </a:solidFill>
              <a:latin typeface="Halant"/>
              <a:ea typeface="Halant"/>
              <a:cs typeface="Halant"/>
              <a:sym typeface="Halant"/>
            </a:endParaRPr>
          </a:p>
        </p:txBody>
      </p:sp>
      <p:pic>
        <p:nvPicPr>
          <p:cNvPr id="157" name="Google Shape;157;p38"/>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58" name="Google Shape;158;p38"/>
          <p:cNvGraphicFramePr/>
          <p:nvPr/>
        </p:nvGraphicFramePr>
        <p:xfrm>
          <a:off x="3602581" y="2919333"/>
          <a:ext cx="3000000" cy="3000000"/>
        </p:xfrm>
        <a:graphic>
          <a:graphicData uri="http://schemas.openxmlformats.org/drawingml/2006/table">
            <a:tbl>
              <a:tblPr>
                <a:noFill/>
                <a:tableStyleId>{3CA8379D-76D6-4E2D-B6A1-8F0AC207C4E8}</a:tableStyleId>
              </a:tblPr>
              <a:tblGrid>
                <a:gridCol w="3700775"/>
              </a:tblGrid>
              <a:tr h="859000">
                <a:tc>
                  <a:txBody>
                    <a:bodyPr/>
                    <a:lstStyle/>
                    <a:p>
                      <a:pPr indent="0" lvl="0" marL="0" rtl="0" algn="l">
                        <a:spcBef>
                          <a:spcPts val="0"/>
                        </a:spcBef>
                        <a:spcAft>
                          <a:spcPts val="0"/>
                        </a:spcAft>
                        <a:buClr>
                          <a:srgbClr val="000000"/>
                        </a:buClr>
                        <a:buSzPts val="1200"/>
                        <a:buFont typeface="Arial"/>
                        <a:buNone/>
                      </a:pPr>
                      <a:r>
                        <a:rPr lang="en" sz="1200">
                          <a:solidFill>
                            <a:srgbClr val="000000"/>
                          </a:solidFill>
                          <a:latin typeface="Halant"/>
                          <a:ea typeface="Halant"/>
                          <a:cs typeface="Halant"/>
                          <a:sym typeface="Halant"/>
                        </a:rPr>
                        <a:t>Source: Xenophon. </a:t>
                      </a:r>
                      <a:r>
                        <a:rPr i="1" lang="en" sz="1200">
                          <a:solidFill>
                            <a:srgbClr val="000000"/>
                          </a:solidFill>
                          <a:latin typeface="Halant"/>
                          <a:ea typeface="Halant"/>
                          <a:cs typeface="Halant"/>
                          <a:sym typeface="Halant"/>
                        </a:rPr>
                        <a:t>Spartan Constitution</a:t>
                      </a:r>
                      <a:r>
                        <a:rPr lang="en" sz="1200">
                          <a:solidFill>
                            <a:srgbClr val="000000"/>
                          </a:solidFill>
                          <a:latin typeface="Halant"/>
                          <a:ea typeface="Halant"/>
                          <a:cs typeface="Halant"/>
                          <a:sym typeface="Halant"/>
                        </a:rPr>
                        <a:t>, published between 387 and 375 B.C.E.</a:t>
                      </a:r>
                      <a:endParaRPr sz="12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300">
                        <a:solidFill>
                          <a:srgbClr val="000000"/>
                        </a:solidFill>
                        <a:latin typeface="Work Sans"/>
                        <a:ea typeface="Work Sans"/>
                        <a:cs typeface="Work Sans"/>
                        <a:sym typeface="Work Sans"/>
                      </a:endParaRPr>
                    </a:p>
                    <a:p>
                      <a:pPr indent="0" lvl="0" marL="0" rtl="0" algn="l">
                        <a:spcBef>
                          <a:spcPts val="0"/>
                        </a:spcBef>
                        <a:spcAft>
                          <a:spcPts val="0"/>
                        </a:spcAft>
                        <a:buClr>
                          <a:srgbClr val="000000"/>
                        </a:buClr>
                        <a:buSzPts val="1200"/>
                        <a:buFont typeface="Arial"/>
                        <a:buNone/>
                      </a:pPr>
                      <a:r>
                        <a:rPr lang="en" sz="1000">
                          <a:solidFill>
                            <a:srgbClr val="000000"/>
                          </a:solidFill>
                          <a:latin typeface="Inter"/>
                          <a:ea typeface="Inter"/>
                          <a:cs typeface="Inter"/>
                          <a:sym typeface="Inter"/>
                        </a:rPr>
                        <a:t>Note: Xenophon was from Athens, but supported much of the Spartan way of life. His account of Spartan society gives historians a glimpse of what it looked like from an outsider’s point of view.</a:t>
                      </a:r>
                      <a:endParaRPr sz="1300">
                        <a:solidFill>
                          <a:srgbClr val="000000"/>
                        </a:solidFill>
                        <a:highlight>
                          <a:srgbClr val="FFFFFF"/>
                        </a:highlight>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95050">
                <a:tc>
                  <a:txBody>
                    <a:bodyPr/>
                    <a:lstStyle/>
                    <a:p>
                      <a:pPr indent="0" lvl="0" marL="0" rtl="0" algn="l">
                        <a:spcBef>
                          <a:spcPts val="0"/>
                        </a:spcBef>
                        <a:spcAft>
                          <a:spcPts val="0"/>
                        </a:spcAft>
                        <a:buClr>
                          <a:srgbClr val="000000"/>
                        </a:buClr>
                        <a:buSzPts val="1200"/>
                        <a:buFont typeface="Arial"/>
                        <a:buNone/>
                      </a:pPr>
                      <a:r>
                        <a:rPr lang="en" sz="1200">
                          <a:solidFill>
                            <a:srgbClr val="000000"/>
                          </a:solidFill>
                          <a:latin typeface="Inter"/>
                          <a:ea typeface="Inter"/>
                          <a:cs typeface="Inter"/>
                          <a:sym typeface="Inter"/>
                        </a:rPr>
                        <a:t>1. Now once it had struck me [Xenophon] that Sparta, despite having one of the lowest populations, had nonetheless clearly become the most powerful and most famous state in Greece, I wondered how this had ever happened. But I stopped wondering once I had pondered the Spartiates’ institutions, for they have achieved success by obeying the laws laid down for them by Lycurgus*. I certainly admire him and consider him in the highest degree a wise man, since it was not by copying other states, but by deciding on an opposite course to the majority that he made his country outstandingly fortunate.</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solidFill>
                            <a:srgbClr val="000000"/>
                          </a:solidFill>
                          <a:latin typeface="Inter"/>
                          <a:ea typeface="Inter"/>
                          <a:cs typeface="Inter"/>
                          <a:sym typeface="Inter"/>
                        </a:rPr>
                        <a:t>The law by which Lycurgus encouraged the practice of virtue up to old age is another excellent measure in my opinion. By requiring men to face the ordeal of election to the Council of Elders near the end of life [age 60], he prevented neglect of high principles even in old age.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000">
                          <a:solidFill>
                            <a:srgbClr val="000000"/>
                          </a:solidFill>
                          <a:latin typeface="Inter"/>
                          <a:ea typeface="Inter"/>
                          <a:cs typeface="Inter"/>
                          <a:sym typeface="Inter"/>
                        </a:rPr>
                        <a:t>*Lycurgus was the founder and lawgiver of the city-state of Sparta that Xenophon describes above.</a:t>
                      </a:r>
                      <a:endParaRPr b="1" sz="1000">
                        <a:solidFill>
                          <a:srgbClr val="000000"/>
                        </a:solidFill>
                        <a:highlight>
                          <a:srgbClr val="FFFFFF"/>
                        </a:highlight>
                        <a:latin typeface="Inter"/>
                        <a:ea typeface="Inter"/>
                        <a:cs typeface="Inter"/>
                        <a:sym typeface="Inter"/>
                      </a:endParaRPr>
                    </a:p>
                  </a:txBody>
                  <a:tcPr marT="114950" marB="114950" marR="116575" marL="11657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159" name="Google Shape;159;p38"/>
          <p:cNvSpPr txBox="1"/>
          <p:nvPr/>
        </p:nvSpPr>
        <p:spPr>
          <a:xfrm>
            <a:off x="469050" y="2232375"/>
            <a:ext cx="68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Practice the 4 C’s of Sourcing protocol on the document below. If possible, use a different color for each step of the protocol.</a:t>
            </a:r>
            <a:endParaRPr sz="1200">
              <a:solidFill>
                <a:srgbClr val="000000"/>
              </a:solidFill>
              <a:latin typeface="Halant"/>
              <a:ea typeface="Halant"/>
              <a:cs typeface="Halant"/>
              <a:sym typeface="Halant"/>
            </a:endParaRPr>
          </a:p>
        </p:txBody>
      </p:sp>
      <p:sp>
        <p:nvSpPr>
          <p:cNvPr id="160" name="Google Shape;160;p38"/>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1" name="Google Shape;161;p38"/>
          <p:cNvPicPr preferRelativeResize="0"/>
          <p:nvPr/>
        </p:nvPicPr>
        <p:blipFill>
          <a:blip r:embed="rId4">
            <a:alphaModFix/>
          </a:blip>
          <a:stretch>
            <a:fillRect/>
          </a:stretch>
        </p:blipFill>
        <p:spPr>
          <a:xfrm>
            <a:off x="390131" y="9348146"/>
            <a:ext cx="431174" cy="431174"/>
          </a:xfrm>
          <a:prstGeom prst="rect">
            <a:avLst/>
          </a:prstGeom>
          <a:noFill/>
          <a:ln>
            <a:noFill/>
          </a:ln>
        </p:spPr>
      </p:pic>
      <p:sp>
        <p:nvSpPr>
          <p:cNvPr id="162" name="Google Shape;162;p38"/>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3" name="Google Shape;163;p38"/>
          <p:cNvSpPr txBox="1"/>
          <p:nvPr/>
        </p:nvSpPr>
        <p:spPr>
          <a:xfrm>
            <a:off x="1525050" y="1118425"/>
            <a:ext cx="5899800" cy="965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Contextualization &amp; Sourcing</a:t>
            </a:r>
            <a:endParaRPr b="1" sz="1200">
              <a:latin typeface="Halant"/>
              <a:ea typeface="Halant"/>
              <a:cs typeface="Halant"/>
              <a:sym typeface="Halant"/>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lang="en" sz="1000">
                <a:solidFill>
                  <a:srgbClr val="000000"/>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000">
              <a:solidFill>
                <a:srgbClr val="000000"/>
              </a:solidFill>
              <a:latin typeface="Inter"/>
              <a:ea typeface="Inter"/>
              <a:cs typeface="Inter"/>
              <a:sym typeface="Inter"/>
            </a:endParaRPr>
          </a:p>
        </p:txBody>
      </p:sp>
      <p:pic>
        <p:nvPicPr>
          <p:cNvPr id="164" name="Google Shape;164;p38" title="Context@2x transparent.png"/>
          <p:cNvPicPr preferRelativeResize="0"/>
          <p:nvPr/>
        </p:nvPicPr>
        <p:blipFill>
          <a:blip r:embed="rId5">
            <a:alphaModFix/>
          </a:blip>
          <a:stretch>
            <a:fillRect/>
          </a:stretch>
        </p:blipFill>
        <p:spPr>
          <a:xfrm>
            <a:off x="518250" y="1118425"/>
            <a:ext cx="965100" cy="965100"/>
          </a:xfrm>
          <a:prstGeom prst="rect">
            <a:avLst/>
          </a:prstGeom>
          <a:noFill/>
          <a:ln>
            <a:noFill/>
          </a:ln>
        </p:spPr>
      </p:pic>
      <p:sp>
        <p:nvSpPr>
          <p:cNvPr id="165" name="Google Shape;165;p38"/>
          <p:cNvSpPr txBox="1"/>
          <p:nvPr/>
        </p:nvSpPr>
        <p:spPr>
          <a:xfrm>
            <a:off x="340650" y="3418500"/>
            <a:ext cx="3026700" cy="369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1200">
                <a:solidFill>
                  <a:srgbClr val="231F20"/>
                </a:solidFill>
                <a:latin typeface="Halant"/>
                <a:ea typeface="Halant"/>
                <a:cs typeface="Halant"/>
                <a:sym typeface="Halant"/>
              </a:rPr>
              <a:t>All of this can (and should!) be done </a:t>
            </a:r>
            <a:r>
              <a:rPr b="1" i="1" lang="en" sz="1200">
                <a:solidFill>
                  <a:srgbClr val="231F20"/>
                </a:solidFill>
                <a:latin typeface="Halant"/>
                <a:ea typeface="Halant"/>
                <a:cs typeface="Halant"/>
                <a:sym typeface="Halant"/>
              </a:rPr>
              <a:t>before </a:t>
            </a:r>
            <a:r>
              <a:rPr b="1" lang="en" sz="1200">
                <a:solidFill>
                  <a:srgbClr val="231F20"/>
                </a:solidFill>
                <a:latin typeface="Halant"/>
                <a:ea typeface="Halant"/>
                <a:cs typeface="Halant"/>
                <a:sym typeface="Halant"/>
              </a:rPr>
              <a:t>reading the text.</a:t>
            </a:r>
            <a:endParaRPr sz="1200"/>
          </a:p>
        </p:txBody>
      </p:sp>
      <p:sp>
        <p:nvSpPr>
          <p:cNvPr id="166" name="Google Shape;166;p38"/>
          <p:cNvSpPr txBox="1"/>
          <p:nvPr/>
        </p:nvSpPr>
        <p:spPr>
          <a:xfrm>
            <a:off x="469050" y="3910650"/>
            <a:ext cx="2778300" cy="4577700"/>
          </a:xfrm>
          <a:prstGeom prst="rect">
            <a:avLst/>
          </a:prstGeom>
          <a:solidFill>
            <a:srgbClr val="FFFFFF"/>
          </a:solidFill>
          <a:ln cap="flat" cmpd="sng" w="9525">
            <a:solidFill>
              <a:srgbClr val="000000"/>
            </a:solidFill>
            <a:prstDash val="solid"/>
            <a:round/>
            <a:headEnd len="sm" w="sm" type="none"/>
            <a:tailEnd len="sm" w="sm" type="none"/>
          </a:ln>
        </p:spPr>
        <p:txBody>
          <a:bodyPr anchorCtr="0" anchor="t" bIns="109725" lIns="109725" spcFirstLastPara="1" rIns="109725" wrap="square" tIns="109725">
            <a:spAutoFit/>
          </a:bodyPr>
          <a:lstStyle/>
          <a:p>
            <a:pPr indent="-311150" lvl="0" marL="457200" marR="0" rtl="0" algn="l">
              <a:lnSpc>
                <a:spcPct val="100000"/>
              </a:lnSpc>
              <a:spcBef>
                <a:spcPts val="0"/>
              </a:spcBef>
              <a:spcAft>
                <a:spcPts val="0"/>
              </a:spcAft>
              <a:buClr>
                <a:srgbClr val="6484F3"/>
              </a:buClr>
              <a:buSzPts val="1300"/>
              <a:buFont typeface="Inter"/>
              <a:buAutoNum type="arabicPeriod"/>
            </a:pPr>
            <a:r>
              <a:rPr b="1" lang="en" sz="1300">
                <a:solidFill>
                  <a:srgbClr val="6484F3"/>
                </a:solidFill>
                <a:latin typeface="Inter"/>
                <a:ea typeface="Inter"/>
                <a:cs typeface="Inter"/>
                <a:sym typeface="Inter"/>
              </a:rPr>
              <a:t>CITATION</a:t>
            </a:r>
            <a:endParaRPr b="1" sz="1300">
              <a:solidFill>
                <a:srgbClr val="6484F3"/>
              </a:solidFill>
              <a:latin typeface="Inter"/>
              <a:ea typeface="Inter"/>
              <a:cs typeface="Inter"/>
              <a:sym typeface="Inter"/>
            </a:endParaRPr>
          </a:p>
          <a:p>
            <a:pPr indent="-298450" lvl="1" marL="914400" marR="0" rtl="0" algn="l">
              <a:lnSpc>
                <a:spcPct val="100000"/>
              </a:lnSpc>
              <a:spcBef>
                <a:spcPts val="0"/>
              </a:spcBef>
              <a:spcAft>
                <a:spcPts val="0"/>
              </a:spcAft>
              <a:buClr>
                <a:srgbClr val="6484F3"/>
              </a:buClr>
              <a:buSzPts val="1100"/>
              <a:buFont typeface="Inter"/>
              <a:buAutoNum type="alphaLcPeriod"/>
            </a:pPr>
            <a:r>
              <a:rPr lang="en" sz="1100">
                <a:solidFill>
                  <a:srgbClr val="6484F3"/>
                </a:solidFill>
                <a:latin typeface="Inter"/>
                <a:ea typeface="Inter"/>
                <a:cs typeface="Inter"/>
                <a:sym typeface="Inter"/>
              </a:rPr>
              <a:t>Identify the Source information (Source title, author, year published/created)</a:t>
            </a:r>
            <a:endParaRPr sz="1100">
              <a:solidFill>
                <a:srgbClr val="6484F3"/>
              </a:solidFill>
              <a:latin typeface="Inter"/>
              <a:ea typeface="Inter"/>
              <a:cs typeface="Inter"/>
              <a:sym typeface="Inter"/>
            </a:endParaRPr>
          </a:p>
          <a:p>
            <a:pPr indent="-298450" lvl="1" marL="914400" marR="0" rtl="0" algn="l">
              <a:lnSpc>
                <a:spcPct val="100000"/>
              </a:lnSpc>
              <a:spcBef>
                <a:spcPts val="0"/>
              </a:spcBef>
              <a:spcAft>
                <a:spcPts val="0"/>
              </a:spcAft>
              <a:buClr>
                <a:srgbClr val="6484F3"/>
              </a:buClr>
              <a:buSzPts val="1100"/>
              <a:buFont typeface="Inter"/>
              <a:buAutoNum type="alphaLcPeriod"/>
            </a:pPr>
            <a:r>
              <a:rPr lang="en" sz="1100">
                <a:solidFill>
                  <a:srgbClr val="6484F3"/>
                </a:solidFill>
                <a:latin typeface="Inter"/>
                <a:ea typeface="Inter"/>
                <a:cs typeface="Inter"/>
                <a:sym typeface="Inter"/>
              </a:rPr>
              <a:t>Is this a primary or secondary source?</a:t>
            </a:r>
            <a:endParaRPr sz="1100">
              <a:solidFill>
                <a:srgbClr val="6484F3"/>
              </a:solidFill>
              <a:latin typeface="Inter"/>
              <a:ea typeface="Inter"/>
              <a:cs typeface="Inter"/>
              <a:sym typeface="Inter"/>
            </a:endParaRPr>
          </a:p>
          <a:p>
            <a:pPr indent="0" lvl="0" marL="457200" marR="0" rtl="0" algn="l">
              <a:lnSpc>
                <a:spcPct val="100000"/>
              </a:lnSpc>
              <a:spcBef>
                <a:spcPts val="0"/>
              </a:spcBef>
              <a:spcAft>
                <a:spcPts val="0"/>
              </a:spcAft>
              <a:buNone/>
            </a:pPr>
            <a:r>
              <a:t/>
            </a:r>
            <a:endParaRPr sz="1100">
              <a:solidFill>
                <a:srgbClr val="6484F3"/>
              </a:solidFill>
              <a:latin typeface="Inter"/>
              <a:ea typeface="Inter"/>
              <a:cs typeface="Inter"/>
              <a:sym typeface="Inter"/>
            </a:endParaRPr>
          </a:p>
          <a:p>
            <a:pPr indent="-311150" lvl="0" marL="457200" marR="0" rtl="0" algn="l">
              <a:lnSpc>
                <a:spcPct val="100000"/>
              </a:lnSpc>
              <a:spcBef>
                <a:spcPts val="0"/>
              </a:spcBef>
              <a:spcAft>
                <a:spcPts val="0"/>
              </a:spcAft>
              <a:buClr>
                <a:srgbClr val="E95C3E"/>
              </a:buClr>
              <a:buSzPts val="1300"/>
              <a:buFont typeface="Inter"/>
              <a:buAutoNum type="arabicPeriod"/>
            </a:pPr>
            <a:r>
              <a:rPr b="1" lang="en" sz="1300">
                <a:solidFill>
                  <a:srgbClr val="E95C3E"/>
                </a:solidFill>
                <a:latin typeface="Inter"/>
                <a:ea typeface="Inter"/>
                <a:cs typeface="Inter"/>
                <a:sym typeface="Inter"/>
              </a:rPr>
              <a:t>CONTEXTUALIZATION</a:t>
            </a:r>
            <a:endParaRPr b="1" sz="1300">
              <a:solidFill>
                <a:srgbClr val="E95C3E"/>
              </a:solidFill>
              <a:latin typeface="Inter"/>
              <a:ea typeface="Inter"/>
              <a:cs typeface="Inter"/>
              <a:sym typeface="Inter"/>
            </a:endParaRPr>
          </a:p>
          <a:p>
            <a:pPr indent="-298450" lvl="1" marL="914400" marR="0" rtl="0" algn="l">
              <a:lnSpc>
                <a:spcPct val="100000"/>
              </a:lnSpc>
              <a:spcBef>
                <a:spcPts val="0"/>
              </a:spcBef>
              <a:spcAft>
                <a:spcPts val="0"/>
              </a:spcAft>
              <a:buClr>
                <a:srgbClr val="E95C3E"/>
              </a:buClr>
              <a:buSzPts val="1100"/>
              <a:buFont typeface="Inter"/>
              <a:buAutoNum type="alphaLcPeriod"/>
            </a:pPr>
            <a:r>
              <a:rPr lang="en" sz="1100">
                <a:solidFill>
                  <a:srgbClr val="E95C3E"/>
                </a:solidFill>
                <a:latin typeface="Inter"/>
                <a:ea typeface="Inter"/>
                <a:cs typeface="Inter"/>
                <a:sym typeface="Inter"/>
              </a:rPr>
              <a:t>What do I know about this author? This era? This subject? The potential audience?</a:t>
            </a:r>
            <a:endParaRPr sz="1100">
              <a:solidFill>
                <a:srgbClr val="E95C3E"/>
              </a:solidFill>
              <a:latin typeface="Inter"/>
              <a:ea typeface="Inter"/>
              <a:cs typeface="Inter"/>
              <a:sym typeface="Inter"/>
            </a:endParaRPr>
          </a:p>
          <a:p>
            <a:pPr indent="0" lvl="0" marL="914400" marR="0" rtl="0" algn="l">
              <a:lnSpc>
                <a:spcPct val="100000"/>
              </a:lnSpc>
              <a:spcBef>
                <a:spcPts val="0"/>
              </a:spcBef>
              <a:spcAft>
                <a:spcPts val="0"/>
              </a:spcAft>
              <a:buNone/>
            </a:pPr>
            <a:r>
              <a:t/>
            </a:r>
            <a:endParaRPr sz="1100">
              <a:solidFill>
                <a:srgbClr val="E95C3E"/>
              </a:solidFill>
              <a:latin typeface="Inter"/>
              <a:ea typeface="Inter"/>
              <a:cs typeface="Inter"/>
              <a:sym typeface="Inter"/>
            </a:endParaRPr>
          </a:p>
          <a:p>
            <a:pPr indent="-311150" lvl="0" marL="457200" marR="0" rtl="0" algn="l">
              <a:lnSpc>
                <a:spcPct val="100000"/>
              </a:lnSpc>
              <a:spcBef>
                <a:spcPts val="0"/>
              </a:spcBef>
              <a:spcAft>
                <a:spcPts val="0"/>
              </a:spcAft>
              <a:buClr>
                <a:srgbClr val="38E0A4"/>
              </a:buClr>
              <a:buSzPts val="1300"/>
              <a:buFont typeface="Inter"/>
              <a:buAutoNum type="arabicPeriod"/>
            </a:pPr>
            <a:r>
              <a:rPr b="1" lang="en" sz="1300">
                <a:solidFill>
                  <a:srgbClr val="38E0A4"/>
                </a:solidFill>
                <a:latin typeface="Inter"/>
                <a:ea typeface="Inter"/>
                <a:cs typeface="Inter"/>
                <a:sym typeface="Inter"/>
              </a:rPr>
              <a:t>CREDIBILITY</a:t>
            </a:r>
            <a:endParaRPr b="1" sz="1300">
              <a:solidFill>
                <a:srgbClr val="38E0A4"/>
              </a:solidFill>
              <a:latin typeface="Inter"/>
              <a:ea typeface="Inter"/>
              <a:cs typeface="Inter"/>
              <a:sym typeface="Inter"/>
            </a:endParaRPr>
          </a:p>
          <a:p>
            <a:pPr indent="-298450" lvl="1" marL="914400" marR="0" rtl="0" algn="l">
              <a:lnSpc>
                <a:spcPct val="100000"/>
              </a:lnSpc>
              <a:spcBef>
                <a:spcPts val="0"/>
              </a:spcBef>
              <a:spcAft>
                <a:spcPts val="0"/>
              </a:spcAft>
              <a:buClr>
                <a:srgbClr val="38E0A4"/>
              </a:buClr>
              <a:buSzPts val="1100"/>
              <a:buFont typeface="Inter"/>
              <a:buAutoNum type="alphaLcPeriod"/>
            </a:pPr>
            <a:r>
              <a:rPr lang="en" sz="1100">
                <a:solidFill>
                  <a:srgbClr val="38E0A4"/>
                </a:solidFill>
                <a:latin typeface="Inter"/>
                <a:ea typeface="Inter"/>
                <a:cs typeface="Inter"/>
                <a:sym typeface="Inter"/>
              </a:rPr>
              <a:t>Is the author credible?</a:t>
            </a:r>
            <a:endParaRPr sz="1100">
              <a:solidFill>
                <a:srgbClr val="38E0A4"/>
              </a:solidFill>
              <a:latin typeface="Inter"/>
              <a:ea typeface="Inter"/>
              <a:cs typeface="Inter"/>
              <a:sym typeface="Inter"/>
            </a:endParaRPr>
          </a:p>
          <a:p>
            <a:pPr indent="-298450" lvl="1" marL="914400" marR="0" rtl="0" algn="l">
              <a:lnSpc>
                <a:spcPct val="100000"/>
              </a:lnSpc>
              <a:spcBef>
                <a:spcPts val="0"/>
              </a:spcBef>
              <a:spcAft>
                <a:spcPts val="0"/>
              </a:spcAft>
              <a:buClr>
                <a:srgbClr val="38E0A4"/>
              </a:buClr>
              <a:buSzPts val="1100"/>
              <a:buFont typeface="Inter"/>
              <a:buAutoNum type="alphaLcPeriod"/>
            </a:pPr>
            <a:r>
              <a:rPr lang="en" sz="1100">
                <a:solidFill>
                  <a:srgbClr val="38E0A4"/>
                </a:solidFill>
                <a:latin typeface="Inter"/>
                <a:ea typeface="Inter"/>
                <a:cs typeface="Inter"/>
                <a:sym typeface="Inter"/>
              </a:rPr>
              <a:t>Is the source authentic?</a:t>
            </a:r>
            <a:endParaRPr sz="1100">
              <a:solidFill>
                <a:srgbClr val="38E0A4"/>
              </a:solidFill>
              <a:latin typeface="Inter"/>
              <a:ea typeface="Inter"/>
              <a:cs typeface="Inter"/>
              <a:sym typeface="Inter"/>
            </a:endParaRPr>
          </a:p>
          <a:p>
            <a:pPr indent="-298450" lvl="1" marL="914400" marR="0" rtl="0" algn="l">
              <a:lnSpc>
                <a:spcPct val="100000"/>
              </a:lnSpc>
              <a:spcBef>
                <a:spcPts val="0"/>
              </a:spcBef>
              <a:spcAft>
                <a:spcPts val="0"/>
              </a:spcAft>
              <a:buClr>
                <a:srgbClr val="38E0A4"/>
              </a:buClr>
              <a:buSzPts val="1100"/>
              <a:buFont typeface="Inter"/>
              <a:buAutoNum type="alphaLcPeriod"/>
            </a:pPr>
            <a:r>
              <a:rPr lang="en" sz="1100">
                <a:solidFill>
                  <a:srgbClr val="38E0A4"/>
                </a:solidFill>
                <a:latin typeface="Inter"/>
                <a:ea typeface="Inter"/>
                <a:cs typeface="Inter"/>
                <a:sym typeface="Inter"/>
              </a:rPr>
              <a:t>How have experts viewed this source?</a:t>
            </a:r>
            <a:endParaRPr sz="1100">
              <a:solidFill>
                <a:srgbClr val="38E0A4"/>
              </a:solidFill>
              <a:latin typeface="Inter"/>
              <a:ea typeface="Inter"/>
              <a:cs typeface="Inter"/>
              <a:sym typeface="Inter"/>
            </a:endParaRPr>
          </a:p>
          <a:p>
            <a:pPr indent="0" lvl="0" marL="914400" marR="0" rtl="0" algn="l">
              <a:lnSpc>
                <a:spcPct val="100000"/>
              </a:lnSpc>
              <a:spcBef>
                <a:spcPts val="0"/>
              </a:spcBef>
              <a:spcAft>
                <a:spcPts val="0"/>
              </a:spcAft>
              <a:buNone/>
            </a:pPr>
            <a:r>
              <a:t/>
            </a:r>
            <a:endParaRPr sz="1100">
              <a:solidFill>
                <a:srgbClr val="38E0A4"/>
              </a:solidFill>
              <a:latin typeface="Inter"/>
              <a:ea typeface="Inter"/>
              <a:cs typeface="Inter"/>
              <a:sym typeface="Inter"/>
            </a:endParaRPr>
          </a:p>
          <a:p>
            <a:pPr indent="-311150" lvl="0" marL="457200" marR="0" rtl="0" algn="l">
              <a:lnSpc>
                <a:spcPct val="100000"/>
              </a:lnSpc>
              <a:spcBef>
                <a:spcPts val="0"/>
              </a:spcBef>
              <a:spcAft>
                <a:spcPts val="0"/>
              </a:spcAft>
              <a:buClr>
                <a:srgbClr val="F1AF4B"/>
              </a:buClr>
              <a:buSzPts val="1300"/>
              <a:buFont typeface="Inter"/>
              <a:buAutoNum type="arabicPeriod"/>
            </a:pPr>
            <a:r>
              <a:rPr b="1" lang="en" sz="1300">
                <a:solidFill>
                  <a:srgbClr val="F1AF4B"/>
                </a:solidFill>
                <a:latin typeface="Inter"/>
                <a:ea typeface="Inter"/>
                <a:cs typeface="Inter"/>
                <a:sym typeface="Inter"/>
              </a:rPr>
              <a:t>CORROBORATION</a:t>
            </a:r>
            <a:endParaRPr b="1" sz="1300">
              <a:solidFill>
                <a:srgbClr val="F1AF4B"/>
              </a:solidFill>
              <a:latin typeface="Inter"/>
              <a:ea typeface="Inter"/>
              <a:cs typeface="Inter"/>
              <a:sym typeface="Inter"/>
            </a:endParaRPr>
          </a:p>
          <a:p>
            <a:pPr indent="-298450" lvl="1" marL="914400" marR="0" rtl="0" algn="l">
              <a:lnSpc>
                <a:spcPct val="100000"/>
              </a:lnSpc>
              <a:spcBef>
                <a:spcPts val="0"/>
              </a:spcBef>
              <a:spcAft>
                <a:spcPts val="0"/>
              </a:spcAft>
              <a:buClr>
                <a:srgbClr val="F1AF4B"/>
              </a:buClr>
              <a:buSzPts val="1100"/>
              <a:buFont typeface="Inter"/>
              <a:buAutoNum type="alphaLcPeriod"/>
            </a:pPr>
            <a:r>
              <a:rPr lang="en" sz="1100">
                <a:solidFill>
                  <a:srgbClr val="F1AF4B"/>
                </a:solidFill>
                <a:latin typeface="Inter"/>
                <a:ea typeface="Inter"/>
                <a:cs typeface="Inter"/>
                <a:sym typeface="Inter"/>
              </a:rPr>
              <a:t>How does this source fit within other sources from or about this topic or era?</a:t>
            </a:r>
            <a:endParaRPr sz="1100">
              <a:solidFill>
                <a:srgbClr val="F1AF4B"/>
              </a:solidFill>
              <a:latin typeface="Inter"/>
              <a:ea typeface="Inter"/>
              <a:cs typeface="Inter"/>
              <a:sym typeface="Inter"/>
            </a:endParaRPr>
          </a:p>
        </p:txBody>
      </p:sp>
      <p:sp>
        <p:nvSpPr>
          <p:cNvPr id="167" name="Google Shape;167;p38"/>
          <p:cNvSpPr txBox="1"/>
          <p:nvPr/>
        </p:nvSpPr>
        <p:spPr>
          <a:xfrm>
            <a:off x="469050" y="2849550"/>
            <a:ext cx="2778300" cy="431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a:solidFill>
                  <a:srgbClr val="231F20"/>
                </a:solidFill>
                <a:latin typeface="Halant"/>
                <a:ea typeface="Halant"/>
                <a:cs typeface="Halant"/>
                <a:sym typeface="Halant"/>
              </a:rPr>
              <a:t>THE 4 C’S OF SOURCING: </a:t>
            </a:r>
            <a:endParaRPr b="1">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a:solidFill>
                  <a:srgbClr val="231F20"/>
                </a:solidFill>
                <a:latin typeface="Halant"/>
                <a:ea typeface="Halant"/>
                <a:cs typeface="Halant"/>
                <a:sym typeface="Halant"/>
              </a:rPr>
              <a:t>A PROTOCOL</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1" name="Shape 171"/>
        <p:cNvGrpSpPr/>
        <p:nvPr/>
      </p:nvGrpSpPr>
      <p:grpSpPr>
        <a:xfrm>
          <a:off x="0" y="0"/>
          <a:ext cx="0" cy="0"/>
          <a:chOff x="0" y="0"/>
          <a:chExt cx="0" cy="0"/>
        </a:xfrm>
      </p:grpSpPr>
      <p:pic>
        <p:nvPicPr>
          <p:cNvPr id="172" name="Google Shape;172;p3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3" name="Google Shape;173;p39"/>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75" lIns="116075" spcFirstLastPara="1" rIns="116075" wrap="square" tIns="116075">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identifying the evidence related to a claim, assessing its validity, and corroborating it by comparing multiple sources' interpretations of events, developments, or processes.</a:t>
            </a:r>
            <a:endParaRPr b="1" sz="1500">
              <a:solidFill>
                <a:schemeClr val="dk1"/>
              </a:solidFill>
              <a:latin typeface="Plus Jakarta Sans"/>
              <a:ea typeface="Plus Jakarta Sans"/>
              <a:cs typeface="Plus Jakarta Sans"/>
              <a:sym typeface="Plus Jakarta Sans"/>
            </a:endParaRPr>
          </a:p>
        </p:txBody>
      </p:sp>
      <p:sp>
        <p:nvSpPr>
          <p:cNvPr id="174" name="Google Shape;174;p3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175" name="Google Shape;175;p3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76" name="Google Shape;176;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7" name="Google Shape;177;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8" name="Google Shape;178;p39"/>
          <p:cNvSpPr txBox="1"/>
          <p:nvPr/>
        </p:nvSpPr>
        <p:spPr>
          <a:xfrm>
            <a:off x="536450" y="5069538"/>
            <a:ext cx="6699600" cy="1804800"/>
          </a:xfrm>
          <a:prstGeom prst="rect">
            <a:avLst/>
          </a:prstGeom>
          <a:noFill/>
          <a:ln>
            <a:noFill/>
          </a:ln>
        </p:spPr>
        <p:txBody>
          <a:bodyPr anchorCtr="0" anchor="ctr" bIns="116075" lIns="116075" spcFirstLastPara="1" rIns="116075" wrap="square" tIns="11607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Review the following documents and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79" name="Google Shape;179;p39"/>
          <p:cNvPicPr preferRelativeResize="0"/>
          <p:nvPr/>
        </p:nvPicPr>
        <p:blipFill>
          <a:blip r:embed="rId5">
            <a:alphaModFix/>
          </a:blip>
          <a:stretch>
            <a:fillRect/>
          </a:stretch>
        </p:blipFill>
        <p:spPr>
          <a:xfrm>
            <a:off x="458912" y="2382112"/>
            <a:ext cx="1928530" cy="192853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85" name="Google Shape;185;p4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86" name="Google Shape;186;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7" name="Google Shape;187;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88" name="Google Shape;188;p40"/>
          <p:cNvGraphicFramePr/>
          <p:nvPr/>
        </p:nvGraphicFramePr>
        <p:xfrm>
          <a:off x="533316" y="923526"/>
          <a:ext cx="3000000" cy="3000000"/>
        </p:xfrm>
        <a:graphic>
          <a:graphicData uri="http://schemas.openxmlformats.org/drawingml/2006/table">
            <a:tbl>
              <a:tblPr>
                <a:noFill/>
                <a:tableStyleId>{055F7AE6-A940-4031-8B4F-8FA3015B5DFE}</a:tableStyleId>
              </a:tblPr>
              <a:tblGrid>
                <a:gridCol w="6705750"/>
              </a:tblGrid>
              <a:tr h="1094750">
                <a:tc>
                  <a:txBody>
                    <a:bodyPr/>
                    <a:lstStyle/>
                    <a:p>
                      <a:pPr indent="0" lvl="0" marL="0" rtl="0" algn="l">
                        <a:spcBef>
                          <a:spcPts val="0"/>
                        </a:spcBef>
                        <a:spcAft>
                          <a:spcPts val="0"/>
                        </a:spcAft>
                        <a:buNone/>
                      </a:pPr>
                      <a:r>
                        <a:rPr lang="en" sz="1600">
                          <a:latin typeface="Halant"/>
                          <a:ea typeface="Halant"/>
                          <a:cs typeface="Halant"/>
                          <a:sym typeface="Halant"/>
                        </a:rPr>
                        <a:t>Source: A. J. H. Goodwin, “The Medieval Empire of Ghana" </a:t>
                      </a:r>
                      <a:r>
                        <a:rPr i="1" lang="en" sz="1600">
                          <a:latin typeface="Halant"/>
                          <a:ea typeface="Halant"/>
                          <a:cs typeface="Halant"/>
                          <a:sym typeface="Halant"/>
                        </a:rPr>
                        <a:t>The South African Archaeological Bulletin,</a:t>
                      </a:r>
                      <a:r>
                        <a:rPr lang="en" sz="1600">
                          <a:latin typeface="Halant"/>
                          <a:ea typeface="Halant"/>
                          <a:cs typeface="Halant"/>
                          <a:sym typeface="Halant"/>
                        </a:rPr>
                        <a:t> September 1997, pg. 108-112.</a:t>
                      </a:r>
                      <a:endParaRPr sz="1600">
                        <a:latin typeface="Halant"/>
                        <a:ea typeface="Halant"/>
                        <a:cs typeface="Halant"/>
                        <a:sym typeface="Halant"/>
                      </a:endParaRPr>
                    </a:p>
                    <a:p>
                      <a:pPr indent="0" lvl="0" marL="0" rtl="0" algn="l">
                        <a:spcBef>
                          <a:spcPts val="0"/>
                        </a:spcBef>
                        <a:spcAft>
                          <a:spcPts val="0"/>
                        </a:spcAft>
                        <a:buNone/>
                      </a:pPr>
                      <a:r>
                        <a:t/>
                      </a:r>
                      <a:endParaRPr sz="16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Note: Mansa Musa was a 14th-century ruler of the Mali Empire (Ghana), who was known for his immense wealth and influence. As the ninth emperor of Mali, he is often considered one of the wealthiest individuals in history, primarily due to his legendary pilgrimage to Mecca in 1324-1325, during which he distributed vast amounts of gold.</a:t>
                      </a:r>
                      <a:endParaRPr sz="12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218000">
                <a:tc>
                  <a:txBody>
                    <a:bodyPr/>
                    <a:lstStyle/>
                    <a:p>
                      <a:pPr indent="0" lvl="0" marL="0" rtl="0" algn="l">
                        <a:spcBef>
                          <a:spcPts val="0"/>
                        </a:spcBef>
                        <a:spcAft>
                          <a:spcPts val="0"/>
                        </a:spcAft>
                        <a:buClr>
                          <a:schemeClr val="dk1"/>
                        </a:buClr>
                        <a:buSzPts val="1100"/>
                        <a:buFont typeface="Arial"/>
                        <a:buNone/>
                      </a:pPr>
                      <a:r>
                        <a:rPr lang="en" sz="1500">
                          <a:latin typeface="Inter"/>
                          <a:ea typeface="Inter"/>
                          <a:cs typeface="Inter"/>
                          <a:sym typeface="Inter"/>
                        </a:rPr>
                        <a:t>But the chroniclers of Cairo give a far less happy picture. With all his gold, his gifts and his trading, King Mansa Musa had upset the greatest gold market of the medieval world. As he left Cairo, Mecca and Medina, prices rocketed as everyone tried to pay in depreciated gold. However, Musa had not made ample provision for his return journey. On reaching</a:t>
                      </a:r>
                      <a:endParaRPr sz="15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latin typeface="Inter"/>
                          <a:ea typeface="Inter"/>
                          <a:cs typeface="Inter"/>
                          <a:sym typeface="Inter"/>
                        </a:rPr>
                        <a:t>Cairo once again, he borrowed back all the gold he could get. The money-lenders were entranced: they lent at a high rate of interest. The value of gold mounted to unprecedented heights; prices dropped</a:t>
                      </a:r>
                      <a:endParaRPr sz="15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accordingly. All went well until Musa got back to Mali. He immediately repaid the vast loan plus interest in a single astounding payment. The money-lenders were ruined as the price of gold fell through the floor. For the first and last time one man had played ducks and drakes with the world price of gold. Gold dust was dust indeed.</a:t>
                      </a:r>
                      <a:endParaRPr sz="15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*Note: Ducks and drakes refers to spending money recklessly</a:t>
                      </a:r>
                      <a:endParaRPr sz="1200">
                        <a:latin typeface="Inter"/>
                        <a:ea typeface="Inter"/>
                        <a:cs typeface="Inter"/>
                        <a:sym typeface="Inter"/>
                      </a:endParaRPr>
                    </a:p>
                  </a:txBody>
                  <a:tcPr marT="95800" marB="95800" marR="97175" marL="971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sp>
        <p:nvSpPr>
          <p:cNvPr id="193" name="Google Shape;193;p4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94" name="Google Shape;194;p4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5" name="Google Shape;195;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6" name="Google Shape;196;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7" name="Google Shape;197;p41"/>
          <p:cNvSpPr txBox="1"/>
          <p:nvPr/>
        </p:nvSpPr>
        <p:spPr>
          <a:xfrm>
            <a:off x="390200" y="751274"/>
            <a:ext cx="6992100" cy="4610400"/>
          </a:xfrm>
          <a:prstGeom prst="rect">
            <a:avLst/>
          </a:prstGeom>
          <a:noFill/>
          <a:ln>
            <a:noFill/>
          </a:ln>
        </p:spPr>
        <p:txBody>
          <a:bodyPr anchorCtr="0" anchor="t" bIns="67675" lIns="67675" spcFirstLastPara="1" rIns="67675" wrap="square" tIns="67675">
            <a:noAutofit/>
          </a:bodyPr>
          <a:lstStyle/>
          <a:p>
            <a:pPr indent="-342900" lvl="0" marL="482600" rtl="0" algn="l">
              <a:spcBef>
                <a:spcPts val="0"/>
              </a:spcBef>
              <a:spcAft>
                <a:spcPts val="0"/>
              </a:spcAft>
              <a:buClr>
                <a:schemeClr val="dk1"/>
              </a:buClr>
              <a:buSzPts val="1600"/>
              <a:buFont typeface="Inter"/>
              <a:buAutoNum type="arabicPeriod"/>
            </a:pPr>
            <a:r>
              <a:rPr lang="en" sz="1600">
                <a:solidFill>
                  <a:schemeClr val="dk1"/>
                </a:solidFill>
                <a:latin typeface="Inter"/>
                <a:ea typeface="Inter"/>
                <a:cs typeface="Inter"/>
                <a:sym typeface="Inter"/>
              </a:rPr>
              <a:t>Select the piece of evidence from the above document that </a:t>
            </a:r>
            <a:r>
              <a:rPr i="1" lang="en" sz="1600">
                <a:solidFill>
                  <a:schemeClr val="dk1"/>
                </a:solidFill>
                <a:latin typeface="Inter"/>
                <a:ea typeface="Inter"/>
                <a:cs typeface="Inter"/>
                <a:sym typeface="Inter"/>
              </a:rPr>
              <a:t>best </a:t>
            </a:r>
            <a:r>
              <a:rPr lang="en" sz="1600">
                <a:solidFill>
                  <a:schemeClr val="dk1"/>
                </a:solidFill>
                <a:latin typeface="Inter"/>
                <a:ea typeface="Inter"/>
                <a:cs typeface="Inter"/>
                <a:sym typeface="Inter"/>
              </a:rPr>
              <a:t>supports the claim: </a:t>
            </a:r>
            <a:r>
              <a:rPr b="1" lang="en" sz="1600">
                <a:solidFill>
                  <a:schemeClr val="dk1"/>
                </a:solidFill>
                <a:latin typeface="Inter"/>
                <a:ea typeface="Inter"/>
                <a:cs typeface="Inter"/>
                <a:sym typeface="Inter"/>
              </a:rPr>
              <a:t>Mansa Musa’s pilgrimage to Mecca created economic instability in Cairo.</a:t>
            </a:r>
            <a:endParaRPr b="1" sz="1600">
              <a:solidFill>
                <a:schemeClr val="dk1"/>
              </a:solidFill>
              <a:latin typeface="Inter"/>
              <a:ea typeface="Inter"/>
              <a:cs typeface="Inter"/>
              <a:sym typeface="Inter"/>
            </a:endParaRPr>
          </a:p>
          <a:p>
            <a:pPr indent="0" lvl="0" marL="482600" rtl="0" algn="l">
              <a:spcBef>
                <a:spcPts val="0"/>
              </a:spcBef>
              <a:spcAft>
                <a:spcPts val="0"/>
              </a:spcAft>
              <a:buNone/>
            </a:pPr>
            <a:r>
              <a:t/>
            </a:r>
            <a:endParaRPr sz="1600">
              <a:solidFill>
                <a:schemeClr val="dk1"/>
              </a:solidFill>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“The money-lenders were entranced: they lent at a high rate of interest.”</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“As he left Cairo, Mecca and Medina, prices rocketed as everyone tried to pay in depreciated gold.”</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“He immediately repaid the vast loan plus interest in a single astounding payment. The money-lenders were ruined as the price of gold fell through the floor.”</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“With all his gold, his gifts and his trading, King Mansa Musa had upset the greatest gold market of the medieval world.”</a:t>
            </a:r>
            <a:endParaRPr sz="1600">
              <a:solidFill>
                <a:schemeClr val="dk1"/>
              </a:solidFill>
              <a:latin typeface="Inter"/>
              <a:ea typeface="Inter"/>
              <a:cs typeface="Inter"/>
              <a:sym typeface="Inter"/>
            </a:endParaRPr>
          </a:p>
          <a:p>
            <a:pPr indent="0" lvl="0" marL="0" rtl="0" algn="l">
              <a:spcBef>
                <a:spcPts val="0"/>
              </a:spcBef>
              <a:spcAft>
                <a:spcPts val="0"/>
              </a:spcAft>
              <a:buNone/>
            </a:pPr>
            <a:r>
              <a:t/>
            </a:r>
            <a:endParaRPr sz="1600">
              <a:solidFill>
                <a:schemeClr val="dk1"/>
              </a:solidFill>
              <a:latin typeface="Inter"/>
              <a:ea typeface="Inter"/>
              <a:cs typeface="Inter"/>
              <a:sym typeface="Inter"/>
            </a:endParaRPr>
          </a:p>
          <a:p>
            <a:pPr indent="-342900" lvl="0" marL="482600" rtl="0" algn="l">
              <a:spcBef>
                <a:spcPts val="0"/>
              </a:spcBef>
              <a:spcAft>
                <a:spcPts val="0"/>
              </a:spcAft>
              <a:buClr>
                <a:schemeClr val="dk1"/>
              </a:buClr>
              <a:buSzPts val="1600"/>
              <a:buFont typeface="Inter"/>
              <a:buAutoNum type="arabicPeriod"/>
            </a:pPr>
            <a:r>
              <a:rPr lang="en" sz="1600">
                <a:solidFill>
                  <a:schemeClr val="dk1"/>
                </a:solidFill>
                <a:latin typeface="Inter"/>
                <a:ea typeface="Inter"/>
                <a:cs typeface="Inter"/>
                <a:sym typeface="Inter"/>
              </a:rPr>
              <a:t>Justify your choice in the space below.</a:t>
            </a:r>
            <a:endParaRPr sz="1600">
              <a:solidFill>
                <a:schemeClr val="dk1"/>
              </a:solidFill>
              <a:latin typeface="Inter"/>
              <a:ea typeface="Inter"/>
              <a:cs typeface="Inter"/>
              <a:sym typeface="Inter"/>
            </a:endParaRPr>
          </a:p>
        </p:txBody>
      </p:sp>
      <p:sp>
        <p:nvSpPr>
          <p:cNvPr id="198" name="Google Shape;198;p41"/>
          <p:cNvSpPr txBox="1"/>
          <p:nvPr/>
        </p:nvSpPr>
        <p:spPr>
          <a:xfrm>
            <a:off x="381550" y="5484725"/>
            <a:ext cx="6992100" cy="33711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2" name="Shape 202"/>
        <p:cNvGrpSpPr/>
        <p:nvPr/>
      </p:nvGrpSpPr>
      <p:grpSpPr>
        <a:xfrm>
          <a:off x="0" y="0"/>
          <a:ext cx="0" cy="0"/>
          <a:chOff x="0" y="0"/>
          <a:chExt cx="0" cy="0"/>
        </a:xfrm>
      </p:grpSpPr>
      <p:sp>
        <p:nvSpPr>
          <p:cNvPr id="203" name="Google Shape;203;p42"/>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Evaluating Evidence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204" name="Google Shape;204;p42"/>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5" name="Google Shape;205;p42"/>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206" name="Google Shape;206;p42"/>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7" name="Google Shape;207;p42"/>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208" name="Google Shape;208;p42"/>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209" name="Google Shape;209;p42"/>
          <p:cNvGraphicFramePr/>
          <p:nvPr/>
        </p:nvGraphicFramePr>
        <p:xfrm>
          <a:off x="315750" y="1358675"/>
          <a:ext cx="3000000" cy="3000000"/>
        </p:xfrm>
        <a:graphic>
          <a:graphicData uri="http://schemas.openxmlformats.org/drawingml/2006/table">
            <a:tbl>
              <a:tblPr>
                <a:noFill/>
                <a:tableStyleId>{3CA8379D-76D6-4E2D-B6A1-8F0AC207C4E8}</a:tableStyleId>
              </a:tblPr>
              <a:tblGrid>
                <a:gridCol w="7140900"/>
              </a:tblGrid>
              <a:tr h="539310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Hi, I’m Zach Cote of Thinking Nation and in this video we're going to look at the historical thinking skill of evaluating evidence. Scholars recognize that all good claims are backed with evidence. Trustworthy claims are always backed by evidence. So, to explore how this works as a historian, let's start with the definition: Thinking historically means identifying the evidence related to a claim, assessing its validity, and corroborating it by comparing multiple source’s interpretations of events, developments, or processes. So there's really three things baked into that definition. First, is identifying evidence; next, is assessing its validity; and next is corroboration. And this is really important that when scholars are engaging with claims, the first thing that we have to do is ask ourselves: “What evidence is there to support this claim?” And just like when you're looking for evidence when you read a claim of one person, you also need to make sure that when you're making a claim that you have the evidence to support it. The other two components after identifying the evidence are really critical, because not all evidence is created equal. So how can we figure out if we have good evidence? The first thing is corroboration. And really, within this term of corroborate, is to compare. You cannot corroborate something on its own. You have to have multiple sources of evidence. So there's three questions that I like to think about when I'm engaging in corroboration, when I'm evaluating evidence. First, is this evidence affirmed or challenged by other pieces of evidence? Next, how does one piece of evidence help better interpret another piece of evidence? And third, what similarities and differences are there between sources that contain that evidence? I want to draw special attention to that second question: how does one piece of evidence help better interpret another piece of evidence? And so, what historians do, is they'll look for multiple sources around the same event, development, or process. Or maybe, there's another book that a historian has written on the event that they're studying. And so, they're reading that alongside primary sources seeing how one historian interpreted a source before they make an interpretation or as they interpret. And this corroboration, this understanding, of a source through other sources is critical. But a part of corroboration, in the back of our minds, we're also assessing the credibility of the evidence because remember not all evidence is created equal. Like corroboration, there's three questions that we can ask when assessing the credibility of evidence. Does the author have the credentials or experience to be trusted? How can we know if the source is authentic? How have other experts or trusted individuals viewed this evidence? So when we're looking at the source and we're looking at the the author or the creator, we're looking at who they are what gives them authority to give this type of claim with this type of evidence. How have other people interpreted this evidence? And now this isn't to say that other people that you look at are aren't wrong, that can happen. But there is a level of humility that historians can display when looking at how others have interpreted evidence and asking themselves, “What might their perspective have given this evidence that maybe I don't share.?” But if we're swayed by the evidence, we can tell the most accurate story of the past. And what that means is that we're paying respect to the people who embody those stories that we're trying to tell. And that is a pretty great way to demonstrate the historical thinking skill of evaluating evidence.</a:t>
                      </a:r>
                      <a:endParaRPr sz="1100">
                        <a:latin typeface="Inter"/>
                        <a:ea typeface="Inter"/>
                        <a:cs typeface="Inter"/>
                        <a:sym typeface="Inter"/>
                      </a:endParaRPr>
                    </a:p>
                  </a:txBody>
                  <a:tcPr marT="91425" marB="91425" marR="91425" marL="91425"/>
                </a:tc>
              </a:tr>
            </a:tbl>
          </a:graphicData>
        </a:graphic>
      </p:graphicFrame>
      <p:sp>
        <p:nvSpPr>
          <p:cNvPr id="210" name="Google Shape;210;p42"/>
          <p:cNvSpPr txBox="1"/>
          <p:nvPr/>
        </p:nvSpPr>
        <p:spPr>
          <a:xfrm>
            <a:off x="315750" y="7751825"/>
            <a:ext cx="71409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Why does corroborating sources matter?</a:t>
            </a:r>
            <a:endParaRPr b="1" sz="1100">
              <a:solidFill>
                <a:srgbClr val="E95C3D"/>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It helps us confirm that a claim is supported by multiple pieces of evidence. We can compare sources, find patterns, and better understand an event, seeing it from different perspectives.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does the phrase “not all evidence is created equal” impact how you use, cite, or find evidence?</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E"/>
                </a:solidFill>
                <a:latin typeface="Inter"/>
                <a:ea typeface="Inter"/>
                <a:cs typeface="Inter"/>
                <a:sym typeface="Inter"/>
              </a:rPr>
              <a:t>It reminds me to be careful and thoughtful when choosing evidence. I need to check if a source is credible, who created it, and how others view it before trusting or using it to support a claim.</a:t>
            </a:r>
            <a:endParaRPr b="1" sz="1100">
              <a:solidFill>
                <a:srgbClr val="E95C3E"/>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4" name="Shape 214"/>
        <p:cNvGrpSpPr/>
        <p:nvPr/>
      </p:nvGrpSpPr>
      <p:grpSpPr>
        <a:xfrm>
          <a:off x="0" y="0"/>
          <a:ext cx="0" cy="0"/>
          <a:chOff x="0" y="0"/>
          <a:chExt cx="0" cy="0"/>
        </a:xfrm>
      </p:grpSpPr>
      <p:sp>
        <p:nvSpPr>
          <p:cNvPr id="215" name="Google Shape;215;p4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Sourcing Protocol Practice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Spartan Constitution (Exemplar)</a:t>
            </a:r>
            <a:endParaRPr sz="1700">
              <a:solidFill>
                <a:schemeClr val="dk1"/>
              </a:solidFill>
              <a:latin typeface="Halant"/>
              <a:ea typeface="Halant"/>
              <a:cs typeface="Halant"/>
              <a:sym typeface="Halant"/>
            </a:endParaRPr>
          </a:p>
        </p:txBody>
      </p:sp>
      <p:pic>
        <p:nvPicPr>
          <p:cNvPr id="216" name="Google Shape;216;p43"/>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217" name="Google Shape;217;p43"/>
          <p:cNvGraphicFramePr/>
          <p:nvPr/>
        </p:nvGraphicFramePr>
        <p:xfrm>
          <a:off x="3602581" y="2919333"/>
          <a:ext cx="3000000" cy="3000000"/>
        </p:xfrm>
        <a:graphic>
          <a:graphicData uri="http://schemas.openxmlformats.org/drawingml/2006/table">
            <a:tbl>
              <a:tblPr>
                <a:noFill/>
                <a:tableStyleId>{3CA8379D-76D6-4E2D-B6A1-8F0AC207C4E8}</a:tableStyleId>
              </a:tblPr>
              <a:tblGrid>
                <a:gridCol w="3700775"/>
              </a:tblGrid>
              <a:tr h="859000">
                <a:tc>
                  <a:txBody>
                    <a:bodyPr/>
                    <a:lstStyle/>
                    <a:p>
                      <a:pPr indent="0" lvl="0" marL="0" rtl="0" algn="l">
                        <a:spcBef>
                          <a:spcPts val="0"/>
                        </a:spcBef>
                        <a:spcAft>
                          <a:spcPts val="0"/>
                        </a:spcAft>
                        <a:buClr>
                          <a:srgbClr val="000000"/>
                        </a:buClr>
                        <a:buSzPts val="1200"/>
                        <a:buFont typeface="Arial"/>
                        <a:buNone/>
                      </a:pPr>
                      <a:r>
                        <a:rPr lang="en" sz="1200">
                          <a:solidFill>
                            <a:srgbClr val="000000"/>
                          </a:solidFill>
                          <a:latin typeface="Halant"/>
                          <a:ea typeface="Halant"/>
                          <a:cs typeface="Halant"/>
                          <a:sym typeface="Halant"/>
                        </a:rPr>
                        <a:t>Source: Xenophon. </a:t>
                      </a:r>
                      <a:r>
                        <a:rPr i="1" lang="en" sz="1200">
                          <a:solidFill>
                            <a:srgbClr val="000000"/>
                          </a:solidFill>
                          <a:latin typeface="Halant"/>
                          <a:ea typeface="Halant"/>
                          <a:cs typeface="Halant"/>
                          <a:sym typeface="Halant"/>
                        </a:rPr>
                        <a:t>Spartan Constitution</a:t>
                      </a:r>
                      <a:r>
                        <a:rPr lang="en" sz="1200">
                          <a:solidFill>
                            <a:srgbClr val="000000"/>
                          </a:solidFill>
                          <a:latin typeface="Halant"/>
                          <a:ea typeface="Halant"/>
                          <a:cs typeface="Halant"/>
                          <a:sym typeface="Halant"/>
                        </a:rPr>
                        <a:t>, published between 387 and 375 B.C.E.</a:t>
                      </a:r>
                      <a:endParaRPr sz="12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300">
                        <a:solidFill>
                          <a:srgbClr val="000000"/>
                        </a:solidFill>
                        <a:latin typeface="Work Sans"/>
                        <a:ea typeface="Work Sans"/>
                        <a:cs typeface="Work Sans"/>
                        <a:sym typeface="Work Sans"/>
                      </a:endParaRPr>
                    </a:p>
                    <a:p>
                      <a:pPr indent="0" lvl="0" marL="0" rtl="0" algn="l">
                        <a:spcBef>
                          <a:spcPts val="0"/>
                        </a:spcBef>
                        <a:spcAft>
                          <a:spcPts val="0"/>
                        </a:spcAft>
                        <a:buClr>
                          <a:srgbClr val="000000"/>
                        </a:buClr>
                        <a:buSzPts val="1200"/>
                        <a:buFont typeface="Arial"/>
                        <a:buNone/>
                      </a:pPr>
                      <a:r>
                        <a:rPr lang="en" sz="1000">
                          <a:solidFill>
                            <a:srgbClr val="000000"/>
                          </a:solidFill>
                          <a:latin typeface="Inter"/>
                          <a:ea typeface="Inter"/>
                          <a:cs typeface="Inter"/>
                          <a:sym typeface="Inter"/>
                        </a:rPr>
                        <a:t>Note: Xenophon was from Athens, but supported much of the Spartan way of life. His account of Spartan society gives historians a glimpse of what it looked like from an outsider’s point of view.</a:t>
                      </a:r>
                      <a:endParaRPr sz="1300">
                        <a:solidFill>
                          <a:srgbClr val="000000"/>
                        </a:solidFill>
                        <a:highlight>
                          <a:srgbClr val="FFFFFF"/>
                        </a:highlight>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95050">
                <a:tc>
                  <a:txBody>
                    <a:bodyPr/>
                    <a:lstStyle/>
                    <a:p>
                      <a:pPr indent="0" lvl="0" marL="0" rtl="0" algn="l">
                        <a:spcBef>
                          <a:spcPts val="0"/>
                        </a:spcBef>
                        <a:spcAft>
                          <a:spcPts val="0"/>
                        </a:spcAft>
                        <a:buClr>
                          <a:srgbClr val="000000"/>
                        </a:buClr>
                        <a:buSzPts val="1200"/>
                        <a:buFont typeface="Arial"/>
                        <a:buNone/>
                      </a:pPr>
                      <a:r>
                        <a:rPr lang="en" sz="1200">
                          <a:solidFill>
                            <a:srgbClr val="000000"/>
                          </a:solidFill>
                          <a:latin typeface="Inter"/>
                          <a:ea typeface="Inter"/>
                          <a:cs typeface="Inter"/>
                          <a:sym typeface="Inter"/>
                        </a:rPr>
                        <a:t>1. Now once it had struck me [Xenophon] that Sparta, despite having one of the lowest populations, had nonetheless clearly become the most powerful and most famous state in Greece, I wondered how this had ever happened. But I stopped wondering once I had pondered the Spartiates’ institutions, for they have achieved success by obeying the laws laid down for them by Lycurgus*. I certainly admire him and consider him in the highest degree a wise man, since it was not by copying other states, but by deciding on an opposite course to the majority that he made his country outstandingly fortunate.</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solidFill>
                            <a:srgbClr val="000000"/>
                          </a:solidFill>
                          <a:latin typeface="Inter"/>
                          <a:ea typeface="Inter"/>
                          <a:cs typeface="Inter"/>
                          <a:sym typeface="Inter"/>
                        </a:rPr>
                        <a:t>The law by which Lycurgus encouraged the practice of virtue up to old age is another excellent measure in my opinion. By requiring men to face the ordeal of election to the Council of Elders near the end of life [age 60], he prevented neglect of high principles even in old age.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000">
                          <a:solidFill>
                            <a:srgbClr val="000000"/>
                          </a:solidFill>
                          <a:latin typeface="Inter"/>
                          <a:ea typeface="Inter"/>
                          <a:cs typeface="Inter"/>
                          <a:sym typeface="Inter"/>
                        </a:rPr>
                        <a:t>*Lycurgus was the founder and lawgiver of the city-state of Sparta that Xenophon describes above.</a:t>
                      </a:r>
                      <a:endParaRPr b="1" sz="1000">
                        <a:solidFill>
                          <a:srgbClr val="000000"/>
                        </a:solidFill>
                        <a:highlight>
                          <a:srgbClr val="FFFFFF"/>
                        </a:highlight>
                        <a:latin typeface="Inter"/>
                        <a:ea typeface="Inter"/>
                        <a:cs typeface="Inter"/>
                        <a:sym typeface="Inter"/>
                      </a:endParaRPr>
                    </a:p>
                  </a:txBody>
                  <a:tcPr marT="114950" marB="114950" marR="116575" marL="11657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218" name="Google Shape;218;p43"/>
          <p:cNvSpPr txBox="1"/>
          <p:nvPr/>
        </p:nvSpPr>
        <p:spPr>
          <a:xfrm>
            <a:off x="469050" y="2232375"/>
            <a:ext cx="68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Practice the 4 C’s of Sourcing protocol on the document below. If possible, use a different color for each step of the protocol.</a:t>
            </a:r>
            <a:endParaRPr sz="1200">
              <a:solidFill>
                <a:srgbClr val="000000"/>
              </a:solidFill>
              <a:latin typeface="Halant"/>
              <a:ea typeface="Halant"/>
              <a:cs typeface="Halant"/>
              <a:sym typeface="Halant"/>
            </a:endParaRPr>
          </a:p>
        </p:txBody>
      </p:sp>
      <p:sp>
        <p:nvSpPr>
          <p:cNvPr id="219" name="Google Shape;219;p4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20" name="Google Shape;220;p43"/>
          <p:cNvPicPr preferRelativeResize="0"/>
          <p:nvPr/>
        </p:nvPicPr>
        <p:blipFill>
          <a:blip r:embed="rId4">
            <a:alphaModFix/>
          </a:blip>
          <a:stretch>
            <a:fillRect/>
          </a:stretch>
        </p:blipFill>
        <p:spPr>
          <a:xfrm>
            <a:off x="390131" y="9348146"/>
            <a:ext cx="431174" cy="431174"/>
          </a:xfrm>
          <a:prstGeom prst="rect">
            <a:avLst/>
          </a:prstGeom>
          <a:noFill/>
          <a:ln>
            <a:noFill/>
          </a:ln>
        </p:spPr>
      </p:pic>
      <p:sp>
        <p:nvSpPr>
          <p:cNvPr id="221" name="Google Shape;221;p4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2" name="Google Shape;222;p43"/>
          <p:cNvSpPr txBox="1"/>
          <p:nvPr/>
        </p:nvSpPr>
        <p:spPr>
          <a:xfrm>
            <a:off x="1525050" y="1118425"/>
            <a:ext cx="5899800" cy="965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Contextualization &amp; Sourcing</a:t>
            </a:r>
            <a:endParaRPr b="1" sz="1200">
              <a:latin typeface="Halant"/>
              <a:ea typeface="Halant"/>
              <a:cs typeface="Halant"/>
              <a:sym typeface="Halant"/>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lang="en" sz="1000">
                <a:solidFill>
                  <a:srgbClr val="000000"/>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000">
              <a:solidFill>
                <a:srgbClr val="000000"/>
              </a:solidFill>
              <a:latin typeface="Inter"/>
              <a:ea typeface="Inter"/>
              <a:cs typeface="Inter"/>
              <a:sym typeface="Inter"/>
            </a:endParaRPr>
          </a:p>
        </p:txBody>
      </p:sp>
      <p:pic>
        <p:nvPicPr>
          <p:cNvPr id="223" name="Google Shape;223;p43" title="Context@2x transparent.png"/>
          <p:cNvPicPr preferRelativeResize="0"/>
          <p:nvPr/>
        </p:nvPicPr>
        <p:blipFill>
          <a:blip r:embed="rId5">
            <a:alphaModFix/>
          </a:blip>
          <a:stretch>
            <a:fillRect/>
          </a:stretch>
        </p:blipFill>
        <p:spPr>
          <a:xfrm>
            <a:off x="518250" y="1118425"/>
            <a:ext cx="965100" cy="965100"/>
          </a:xfrm>
          <a:prstGeom prst="rect">
            <a:avLst/>
          </a:prstGeom>
          <a:noFill/>
          <a:ln>
            <a:noFill/>
          </a:ln>
        </p:spPr>
      </p:pic>
      <p:sp>
        <p:nvSpPr>
          <p:cNvPr id="224" name="Google Shape;224;p43"/>
          <p:cNvSpPr/>
          <p:nvPr/>
        </p:nvSpPr>
        <p:spPr>
          <a:xfrm>
            <a:off x="4110575" y="3005675"/>
            <a:ext cx="901800" cy="216000"/>
          </a:xfrm>
          <a:prstGeom prst="ellipse">
            <a:avLst/>
          </a:prstGeom>
          <a:noFill/>
          <a:ln cap="flat" cmpd="sng" w="1905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5" name="Google Shape;225;p43"/>
          <p:cNvSpPr/>
          <p:nvPr/>
        </p:nvSpPr>
        <p:spPr>
          <a:xfrm>
            <a:off x="4923375" y="3005675"/>
            <a:ext cx="1532400" cy="216000"/>
          </a:xfrm>
          <a:prstGeom prst="ellipse">
            <a:avLst/>
          </a:prstGeom>
          <a:noFill/>
          <a:ln cap="flat" cmpd="sng" w="1905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6" name="Google Shape;226;p43"/>
          <p:cNvSpPr/>
          <p:nvPr/>
        </p:nvSpPr>
        <p:spPr>
          <a:xfrm>
            <a:off x="4110575" y="3221675"/>
            <a:ext cx="1532400" cy="216000"/>
          </a:xfrm>
          <a:prstGeom prst="ellipse">
            <a:avLst/>
          </a:prstGeom>
          <a:noFill/>
          <a:ln cap="flat" cmpd="sng" w="1905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7" name="Google Shape;227;p43"/>
          <p:cNvSpPr txBox="1"/>
          <p:nvPr/>
        </p:nvSpPr>
        <p:spPr>
          <a:xfrm>
            <a:off x="4627025" y="2616200"/>
            <a:ext cx="1892400" cy="21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6484F3"/>
                </a:solidFill>
                <a:latin typeface="Inter"/>
                <a:ea typeface="Inter"/>
                <a:cs typeface="Inter"/>
                <a:sym typeface="Inter"/>
              </a:rPr>
              <a:t>Primary Source</a:t>
            </a:r>
            <a:endParaRPr b="1" sz="1000">
              <a:solidFill>
                <a:srgbClr val="6484F3"/>
              </a:solidFill>
              <a:latin typeface="Inter"/>
              <a:ea typeface="Inter"/>
              <a:cs typeface="Inter"/>
              <a:sym typeface="Inter"/>
            </a:endParaRPr>
          </a:p>
        </p:txBody>
      </p:sp>
      <p:sp>
        <p:nvSpPr>
          <p:cNvPr id="228" name="Google Shape;228;p43"/>
          <p:cNvSpPr txBox="1"/>
          <p:nvPr/>
        </p:nvSpPr>
        <p:spPr>
          <a:xfrm>
            <a:off x="3393000" y="8811450"/>
            <a:ext cx="2614200" cy="660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E"/>
                </a:solidFill>
                <a:latin typeface="Inter"/>
                <a:ea typeface="Inter"/>
                <a:cs typeface="Inter"/>
                <a:sym typeface="Inter"/>
              </a:rPr>
              <a:t>1. The Spartans are from Greece</a:t>
            </a:r>
            <a:endParaRPr b="1" sz="1000">
              <a:solidFill>
                <a:srgbClr val="E95C3E"/>
              </a:solidFill>
              <a:latin typeface="Inter"/>
              <a:ea typeface="Inter"/>
              <a:cs typeface="Inter"/>
              <a:sym typeface="Inter"/>
            </a:endParaRPr>
          </a:p>
          <a:p>
            <a:pPr indent="0" lvl="0" marL="0" rtl="0" algn="l">
              <a:spcBef>
                <a:spcPts val="0"/>
              </a:spcBef>
              <a:spcAft>
                <a:spcPts val="0"/>
              </a:spcAft>
              <a:buNone/>
            </a:pPr>
            <a:r>
              <a:rPr b="1" lang="en" sz="1000">
                <a:solidFill>
                  <a:srgbClr val="E95C3E"/>
                </a:solidFill>
                <a:latin typeface="Inter"/>
                <a:ea typeface="Inter"/>
                <a:cs typeface="Inter"/>
                <a:sym typeface="Inter"/>
              </a:rPr>
              <a:t>2. A constitution is a form of government</a:t>
            </a:r>
            <a:endParaRPr b="1" sz="1000">
              <a:solidFill>
                <a:srgbClr val="E95C3E"/>
              </a:solidFill>
              <a:latin typeface="Inter"/>
              <a:ea typeface="Inter"/>
              <a:cs typeface="Inter"/>
              <a:sym typeface="Inter"/>
            </a:endParaRPr>
          </a:p>
        </p:txBody>
      </p:sp>
      <p:sp>
        <p:nvSpPr>
          <p:cNvPr id="229" name="Google Shape;229;p43"/>
          <p:cNvSpPr/>
          <p:nvPr/>
        </p:nvSpPr>
        <p:spPr>
          <a:xfrm>
            <a:off x="4957950" y="3571800"/>
            <a:ext cx="901800" cy="216000"/>
          </a:xfrm>
          <a:prstGeom prst="ellipse">
            <a:avLst/>
          </a:prstGeom>
          <a:noFill/>
          <a:ln cap="flat" cmpd="sng" w="1905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0" name="Google Shape;230;p43"/>
          <p:cNvSpPr/>
          <p:nvPr/>
        </p:nvSpPr>
        <p:spPr>
          <a:xfrm>
            <a:off x="3725225" y="3872875"/>
            <a:ext cx="901800" cy="216000"/>
          </a:xfrm>
          <a:prstGeom prst="ellipse">
            <a:avLst/>
          </a:prstGeom>
          <a:noFill/>
          <a:ln cap="flat" cmpd="sng" w="1905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1" name="Google Shape;231;p43"/>
          <p:cNvSpPr txBox="1"/>
          <p:nvPr/>
        </p:nvSpPr>
        <p:spPr>
          <a:xfrm>
            <a:off x="5181600" y="3932775"/>
            <a:ext cx="24258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38E0A4"/>
                </a:solidFill>
                <a:latin typeface="Inter"/>
                <a:ea typeface="Inter"/>
                <a:cs typeface="Inter"/>
                <a:sym typeface="Inter"/>
              </a:rPr>
              <a:t>The author is believed by historians because of his proximity to the Spartans making it reliable</a:t>
            </a:r>
            <a:endParaRPr b="1" sz="1000">
              <a:solidFill>
                <a:srgbClr val="38E0A4"/>
              </a:solidFill>
              <a:latin typeface="Inter"/>
              <a:ea typeface="Inter"/>
              <a:cs typeface="Inter"/>
              <a:sym typeface="Inter"/>
            </a:endParaRPr>
          </a:p>
        </p:txBody>
      </p:sp>
      <p:sp>
        <p:nvSpPr>
          <p:cNvPr id="232" name="Google Shape;232;p43"/>
          <p:cNvSpPr txBox="1"/>
          <p:nvPr/>
        </p:nvSpPr>
        <p:spPr>
          <a:xfrm>
            <a:off x="5642975" y="8811450"/>
            <a:ext cx="17820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F1AF4B"/>
                </a:solidFill>
                <a:latin typeface="Inter"/>
                <a:ea typeface="Inter"/>
                <a:cs typeface="Inter"/>
                <a:sym typeface="Inter"/>
              </a:rPr>
              <a:t>Are there any sources about the </a:t>
            </a:r>
            <a:r>
              <a:rPr b="1" lang="en" sz="1000">
                <a:solidFill>
                  <a:srgbClr val="F1AF4B"/>
                </a:solidFill>
                <a:latin typeface="Inter"/>
                <a:ea typeface="Inter"/>
                <a:cs typeface="Inter"/>
                <a:sym typeface="Inter"/>
              </a:rPr>
              <a:t>Constitution written</a:t>
            </a:r>
            <a:r>
              <a:rPr b="1" lang="en" sz="1000">
                <a:solidFill>
                  <a:srgbClr val="F1AF4B"/>
                </a:solidFill>
                <a:latin typeface="Inter"/>
                <a:ea typeface="Inter"/>
                <a:cs typeface="Inter"/>
                <a:sym typeface="Inter"/>
              </a:rPr>
              <a:t> by people in Sparta?</a:t>
            </a:r>
            <a:endParaRPr b="1" sz="1000">
              <a:solidFill>
                <a:srgbClr val="F1AF4B"/>
              </a:solidFill>
              <a:latin typeface="Inter"/>
              <a:ea typeface="Inter"/>
              <a:cs typeface="Inter"/>
              <a:sym typeface="Inter"/>
            </a:endParaRPr>
          </a:p>
        </p:txBody>
      </p:sp>
      <p:sp>
        <p:nvSpPr>
          <p:cNvPr id="233" name="Google Shape;233;p43"/>
          <p:cNvSpPr txBox="1"/>
          <p:nvPr/>
        </p:nvSpPr>
        <p:spPr>
          <a:xfrm>
            <a:off x="340650" y="3418500"/>
            <a:ext cx="3026700" cy="369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1200">
                <a:solidFill>
                  <a:srgbClr val="231F20"/>
                </a:solidFill>
                <a:latin typeface="Halant"/>
                <a:ea typeface="Halant"/>
                <a:cs typeface="Halant"/>
                <a:sym typeface="Halant"/>
              </a:rPr>
              <a:t>All of this can (and should!) be done </a:t>
            </a:r>
            <a:r>
              <a:rPr b="1" i="1" lang="en" sz="1200">
                <a:solidFill>
                  <a:srgbClr val="231F20"/>
                </a:solidFill>
                <a:latin typeface="Halant"/>
                <a:ea typeface="Halant"/>
                <a:cs typeface="Halant"/>
                <a:sym typeface="Halant"/>
              </a:rPr>
              <a:t>before </a:t>
            </a:r>
            <a:r>
              <a:rPr b="1" lang="en" sz="1200">
                <a:solidFill>
                  <a:srgbClr val="231F20"/>
                </a:solidFill>
                <a:latin typeface="Halant"/>
                <a:ea typeface="Halant"/>
                <a:cs typeface="Halant"/>
                <a:sym typeface="Halant"/>
              </a:rPr>
              <a:t>reading the text.</a:t>
            </a:r>
            <a:endParaRPr sz="1200"/>
          </a:p>
        </p:txBody>
      </p:sp>
      <p:sp>
        <p:nvSpPr>
          <p:cNvPr id="234" name="Google Shape;234;p43"/>
          <p:cNvSpPr txBox="1"/>
          <p:nvPr/>
        </p:nvSpPr>
        <p:spPr>
          <a:xfrm>
            <a:off x="469050" y="3910650"/>
            <a:ext cx="2778300" cy="4577700"/>
          </a:xfrm>
          <a:prstGeom prst="rect">
            <a:avLst/>
          </a:prstGeom>
          <a:solidFill>
            <a:srgbClr val="FFFFFF"/>
          </a:solidFill>
          <a:ln cap="flat" cmpd="sng" w="9525">
            <a:solidFill>
              <a:srgbClr val="000000"/>
            </a:solidFill>
            <a:prstDash val="solid"/>
            <a:round/>
            <a:headEnd len="sm" w="sm" type="none"/>
            <a:tailEnd len="sm" w="sm" type="none"/>
          </a:ln>
        </p:spPr>
        <p:txBody>
          <a:bodyPr anchorCtr="0" anchor="t" bIns="109725" lIns="109725" spcFirstLastPara="1" rIns="109725" wrap="square" tIns="109725">
            <a:spAutoFit/>
          </a:bodyPr>
          <a:lstStyle/>
          <a:p>
            <a:pPr indent="-311150" lvl="0" marL="457200" marR="0" rtl="0" algn="l">
              <a:lnSpc>
                <a:spcPct val="100000"/>
              </a:lnSpc>
              <a:spcBef>
                <a:spcPts val="0"/>
              </a:spcBef>
              <a:spcAft>
                <a:spcPts val="0"/>
              </a:spcAft>
              <a:buClr>
                <a:srgbClr val="6484F3"/>
              </a:buClr>
              <a:buSzPts val="1300"/>
              <a:buFont typeface="Inter"/>
              <a:buAutoNum type="arabicPeriod"/>
            </a:pPr>
            <a:r>
              <a:rPr b="1" lang="en" sz="1300">
                <a:solidFill>
                  <a:srgbClr val="6484F3"/>
                </a:solidFill>
                <a:latin typeface="Inter"/>
                <a:ea typeface="Inter"/>
                <a:cs typeface="Inter"/>
                <a:sym typeface="Inter"/>
              </a:rPr>
              <a:t>CITATION</a:t>
            </a:r>
            <a:endParaRPr b="1" sz="1300">
              <a:solidFill>
                <a:srgbClr val="6484F3"/>
              </a:solidFill>
              <a:latin typeface="Inter"/>
              <a:ea typeface="Inter"/>
              <a:cs typeface="Inter"/>
              <a:sym typeface="Inter"/>
            </a:endParaRPr>
          </a:p>
          <a:p>
            <a:pPr indent="-298450" lvl="1" marL="914400" marR="0" rtl="0" algn="l">
              <a:lnSpc>
                <a:spcPct val="100000"/>
              </a:lnSpc>
              <a:spcBef>
                <a:spcPts val="0"/>
              </a:spcBef>
              <a:spcAft>
                <a:spcPts val="0"/>
              </a:spcAft>
              <a:buClr>
                <a:srgbClr val="6484F3"/>
              </a:buClr>
              <a:buSzPts val="1100"/>
              <a:buFont typeface="Inter"/>
              <a:buAutoNum type="alphaLcPeriod"/>
            </a:pPr>
            <a:r>
              <a:rPr lang="en" sz="1100">
                <a:solidFill>
                  <a:srgbClr val="6484F3"/>
                </a:solidFill>
                <a:latin typeface="Inter"/>
                <a:ea typeface="Inter"/>
                <a:cs typeface="Inter"/>
                <a:sym typeface="Inter"/>
              </a:rPr>
              <a:t>Identify the Source information (Source title, author, year published/created)</a:t>
            </a:r>
            <a:endParaRPr sz="1100">
              <a:solidFill>
                <a:srgbClr val="6484F3"/>
              </a:solidFill>
              <a:latin typeface="Inter"/>
              <a:ea typeface="Inter"/>
              <a:cs typeface="Inter"/>
              <a:sym typeface="Inter"/>
            </a:endParaRPr>
          </a:p>
          <a:p>
            <a:pPr indent="-298450" lvl="1" marL="914400" marR="0" rtl="0" algn="l">
              <a:lnSpc>
                <a:spcPct val="100000"/>
              </a:lnSpc>
              <a:spcBef>
                <a:spcPts val="0"/>
              </a:spcBef>
              <a:spcAft>
                <a:spcPts val="0"/>
              </a:spcAft>
              <a:buClr>
                <a:srgbClr val="6484F3"/>
              </a:buClr>
              <a:buSzPts val="1100"/>
              <a:buFont typeface="Inter"/>
              <a:buAutoNum type="alphaLcPeriod"/>
            </a:pPr>
            <a:r>
              <a:rPr lang="en" sz="1100">
                <a:solidFill>
                  <a:srgbClr val="6484F3"/>
                </a:solidFill>
                <a:latin typeface="Inter"/>
                <a:ea typeface="Inter"/>
                <a:cs typeface="Inter"/>
                <a:sym typeface="Inter"/>
              </a:rPr>
              <a:t>Is this a primary or secondary source?</a:t>
            </a:r>
            <a:endParaRPr sz="1100">
              <a:solidFill>
                <a:srgbClr val="6484F3"/>
              </a:solidFill>
              <a:latin typeface="Inter"/>
              <a:ea typeface="Inter"/>
              <a:cs typeface="Inter"/>
              <a:sym typeface="Inter"/>
            </a:endParaRPr>
          </a:p>
          <a:p>
            <a:pPr indent="0" lvl="0" marL="457200" marR="0" rtl="0" algn="l">
              <a:lnSpc>
                <a:spcPct val="100000"/>
              </a:lnSpc>
              <a:spcBef>
                <a:spcPts val="0"/>
              </a:spcBef>
              <a:spcAft>
                <a:spcPts val="0"/>
              </a:spcAft>
              <a:buNone/>
            </a:pPr>
            <a:r>
              <a:t/>
            </a:r>
            <a:endParaRPr sz="1100">
              <a:solidFill>
                <a:srgbClr val="6484F3"/>
              </a:solidFill>
              <a:latin typeface="Inter"/>
              <a:ea typeface="Inter"/>
              <a:cs typeface="Inter"/>
              <a:sym typeface="Inter"/>
            </a:endParaRPr>
          </a:p>
          <a:p>
            <a:pPr indent="-311150" lvl="0" marL="457200" marR="0" rtl="0" algn="l">
              <a:lnSpc>
                <a:spcPct val="100000"/>
              </a:lnSpc>
              <a:spcBef>
                <a:spcPts val="0"/>
              </a:spcBef>
              <a:spcAft>
                <a:spcPts val="0"/>
              </a:spcAft>
              <a:buClr>
                <a:srgbClr val="E95C3E"/>
              </a:buClr>
              <a:buSzPts val="1300"/>
              <a:buFont typeface="Inter"/>
              <a:buAutoNum type="arabicPeriod"/>
            </a:pPr>
            <a:r>
              <a:rPr b="1" lang="en" sz="1300">
                <a:solidFill>
                  <a:srgbClr val="E95C3E"/>
                </a:solidFill>
                <a:latin typeface="Inter"/>
                <a:ea typeface="Inter"/>
                <a:cs typeface="Inter"/>
                <a:sym typeface="Inter"/>
              </a:rPr>
              <a:t>CONTEXTUALIZATION</a:t>
            </a:r>
            <a:endParaRPr b="1" sz="1300">
              <a:solidFill>
                <a:srgbClr val="E95C3E"/>
              </a:solidFill>
              <a:latin typeface="Inter"/>
              <a:ea typeface="Inter"/>
              <a:cs typeface="Inter"/>
              <a:sym typeface="Inter"/>
            </a:endParaRPr>
          </a:p>
          <a:p>
            <a:pPr indent="-298450" lvl="1" marL="914400" marR="0" rtl="0" algn="l">
              <a:lnSpc>
                <a:spcPct val="100000"/>
              </a:lnSpc>
              <a:spcBef>
                <a:spcPts val="0"/>
              </a:spcBef>
              <a:spcAft>
                <a:spcPts val="0"/>
              </a:spcAft>
              <a:buClr>
                <a:srgbClr val="E95C3E"/>
              </a:buClr>
              <a:buSzPts val="1100"/>
              <a:buFont typeface="Inter"/>
              <a:buAutoNum type="alphaLcPeriod"/>
            </a:pPr>
            <a:r>
              <a:rPr lang="en" sz="1100">
                <a:solidFill>
                  <a:srgbClr val="E95C3E"/>
                </a:solidFill>
                <a:latin typeface="Inter"/>
                <a:ea typeface="Inter"/>
                <a:cs typeface="Inter"/>
                <a:sym typeface="Inter"/>
              </a:rPr>
              <a:t>What do I know about this author? This era? This subject? The potential audience?</a:t>
            </a:r>
            <a:endParaRPr sz="1100">
              <a:solidFill>
                <a:srgbClr val="E95C3E"/>
              </a:solidFill>
              <a:latin typeface="Inter"/>
              <a:ea typeface="Inter"/>
              <a:cs typeface="Inter"/>
              <a:sym typeface="Inter"/>
            </a:endParaRPr>
          </a:p>
          <a:p>
            <a:pPr indent="0" lvl="0" marL="914400" marR="0" rtl="0" algn="l">
              <a:lnSpc>
                <a:spcPct val="100000"/>
              </a:lnSpc>
              <a:spcBef>
                <a:spcPts val="0"/>
              </a:spcBef>
              <a:spcAft>
                <a:spcPts val="0"/>
              </a:spcAft>
              <a:buNone/>
            </a:pPr>
            <a:r>
              <a:t/>
            </a:r>
            <a:endParaRPr sz="1100">
              <a:solidFill>
                <a:srgbClr val="E95C3E"/>
              </a:solidFill>
              <a:latin typeface="Inter"/>
              <a:ea typeface="Inter"/>
              <a:cs typeface="Inter"/>
              <a:sym typeface="Inter"/>
            </a:endParaRPr>
          </a:p>
          <a:p>
            <a:pPr indent="-311150" lvl="0" marL="457200" marR="0" rtl="0" algn="l">
              <a:lnSpc>
                <a:spcPct val="100000"/>
              </a:lnSpc>
              <a:spcBef>
                <a:spcPts val="0"/>
              </a:spcBef>
              <a:spcAft>
                <a:spcPts val="0"/>
              </a:spcAft>
              <a:buClr>
                <a:srgbClr val="38E0A4"/>
              </a:buClr>
              <a:buSzPts val="1300"/>
              <a:buFont typeface="Inter"/>
              <a:buAutoNum type="arabicPeriod"/>
            </a:pPr>
            <a:r>
              <a:rPr b="1" lang="en" sz="1300">
                <a:solidFill>
                  <a:srgbClr val="38E0A4"/>
                </a:solidFill>
                <a:latin typeface="Inter"/>
                <a:ea typeface="Inter"/>
                <a:cs typeface="Inter"/>
                <a:sym typeface="Inter"/>
              </a:rPr>
              <a:t>CREDIBILITY</a:t>
            </a:r>
            <a:endParaRPr b="1" sz="1300">
              <a:solidFill>
                <a:srgbClr val="38E0A4"/>
              </a:solidFill>
              <a:latin typeface="Inter"/>
              <a:ea typeface="Inter"/>
              <a:cs typeface="Inter"/>
              <a:sym typeface="Inter"/>
            </a:endParaRPr>
          </a:p>
          <a:p>
            <a:pPr indent="-298450" lvl="1" marL="914400" marR="0" rtl="0" algn="l">
              <a:lnSpc>
                <a:spcPct val="100000"/>
              </a:lnSpc>
              <a:spcBef>
                <a:spcPts val="0"/>
              </a:spcBef>
              <a:spcAft>
                <a:spcPts val="0"/>
              </a:spcAft>
              <a:buClr>
                <a:srgbClr val="38E0A4"/>
              </a:buClr>
              <a:buSzPts val="1100"/>
              <a:buFont typeface="Inter"/>
              <a:buAutoNum type="alphaLcPeriod"/>
            </a:pPr>
            <a:r>
              <a:rPr lang="en" sz="1100">
                <a:solidFill>
                  <a:srgbClr val="38E0A4"/>
                </a:solidFill>
                <a:latin typeface="Inter"/>
                <a:ea typeface="Inter"/>
                <a:cs typeface="Inter"/>
                <a:sym typeface="Inter"/>
              </a:rPr>
              <a:t>Is the author credible?</a:t>
            </a:r>
            <a:endParaRPr sz="1100">
              <a:solidFill>
                <a:srgbClr val="38E0A4"/>
              </a:solidFill>
              <a:latin typeface="Inter"/>
              <a:ea typeface="Inter"/>
              <a:cs typeface="Inter"/>
              <a:sym typeface="Inter"/>
            </a:endParaRPr>
          </a:p>
          <a:p>
            <a:pPr indent="-298450" lvl="1" marL="914400" marR="0" rtl="0" algn="l">
              <a:lnSpc>
                <a:spcPct val="100000"/>
              </a:lnSpc>
              <a:spcBef>
                <a:spcPts val="0"/>
              </a:spcBef>
              <a:spcAft>
                <a:spcPts val="0"/>
              </a:spcAft>
              <a:buClr>
                <a:srgbClr val="38E0A4"/>
              </a:buClr>
              <a:buSzPts val="1100"/>
              <a:buFont typeface="Inter"/>
              <a:buAutoNum type="alphaLcPeriod"/>
            </a:pPr>
            <a:r>
              <a:rPr lang="en" sz="1100">
                <a:solidFill>
                  <a:srgbClr val="38E0A4"/>
                </a:solidFill>
                <a:latin typeface="Inter"/>
                <a:ea typeface="Inter"/>
                <a:cs typeface="Inter"/>
                <a:sym typeface="Inter"/>
              </a:rPr>
              <a:t>Is the source authentic?</a:t>
            </a:r>
            <a:endParaRPr sz="1100">
              <a:solidFill>
                <a:srgbClr val="38E0A4"/>
              </a:solidFill>
              <a:latin typeface="Inter"/>
              <a:ea typeface="Inter"/>
              <a:cs typeface="Inter"/>
              <a:sym typeface="Inter"/>
            </a:endParaRPr>
          </a:p>
          <a:p>
            <a:pPr indent="-298450" lvl="1" marL="914400" marR="0" rtl="0" algn="l">
              <a:lnSpc>
                <a:spcPct val="100000"/>
              </a:lnSpc>
              <a:spcBef>
                <a:spcPts val="0"/>
              </a:spcBef>
              <a:spcAft>
                <a:spcPts val="0"/>
              </a:spcAft>
              <a:buClr>
                <a:srgbClr val="38E0A4"/>
              </a:buClr>
              <a:buSzPts val="1100"/>
              <a:buFont typeface="Inter"/>
              <a:buAutoNum type="alphaLcPeriod"/>
            </a:pPr>
            <a:r>
              <a:rPr lang="en" sz="1100">
                <a:solidFill>
                  <a:srgbClr val="38E0A4"/>
                </a:solidFill>
                <a:latin typeface="Inter"/>
                <a:ea typeface="Inter"/>
                <a:cs typeface="Inter"/>
                <a:sym typeface="Inter"/>
              </a:rPr>
              <a:t>How have experts viewed this source?</a:t>
            </a:r>
            <a:endParaRPr sz="1100">
              <a:solidFill>
                <a:srgbClr val="38E0A4"/>
              </a:solidFill>
              <a:latin typeface="Inter"/>
              <a:ea typeface="Inter"/>
              <a:cs typeface="Inter"/>
              <a:sym typeface="Inter"/>
            </a:endParaRPr>
          </a:p>
          <a:p>
            <a:pPr indent="0" lvl="0" marL="914400" marR="0" rtl="0" algn="l">
              <a:lnSpc>
                <a:spcPct val="100000"/>
              </a:lnSpc>
              <a:spcBef>
                <a:spcPts val="0"/>
              </a:spcBef>
              <a:spcAft>
                <a:spcPts val="0"/>
              </a:spcAft>
              <a:buNone/>
            </a:pPr>
            <a:r>
              <a:t/>
            </a:r>
            <a:endParaRPr sz="1100">
              <a:solidFill>
                <a:srgbClr val="38E0A4"/>
              </a:solidFill>
              <a:latin typeface="Inter"/>
              <a:ea typeface="Inter"/>
              <a:cs typeface="Inter"/>
              <a:sym typeface="Inter"/>
            </a:endParaRPr>
          </a:p>
          <a:p>
            <a:pPr indent="-311150" lvl="0" marL="457200" marR="0" rtl="0" algn="l">
              <a:lnSpc>
                <a:spcPct val="100000"/>
              </a:lnSpc>
              <a:spcBef>
                <a:spcPts val="0"/>
              </a:spcBef>
              <a:spcAft>
                <a:spcPts val="0"/>
              </a:spcAft>
              <a:buClr>
                <a:srgbClr val="F1AF4B"/>
              </a:buClr>
              <a:buSzPts val="1300"/>
              <a:buFont typeface="Inter"/>
              <a:buAutoNum type="arabicPeriod"/>
            </a:pPr>
            <a:r>
              <a:rPr b="1" lang="en" sz="1300">
                <a:solidFill>
                  <a:srgbClr val="F1AF4B"/>
                </a:solidFill>
                <a:latin typeface="Inter"/>
                <a:ea typeface="Inter"/>
                <a:cs typeface="Inter"/>
                <a:sym typeface="Inter"/>
              </a:rPr>
              <a:t>CORROBORATION</a:t>
            </a:r>
            <a:endParaRPr b="1" sz="1300">
              <a:solidFill>
                <a:srgbClr val="F1AF4B"/>
              </a:solidFill>
              <a:latin typeface="Inter"/>
              <a:ea typeface="Inter"/>
              <a:cs typeface="Inter"/>
              <a:sym typeface="Inter"/>
            </a:endParaRPr>
          </a:p>
          <a:p>
            <a:pPr indent="-298450" lvl="1" marL="914400" marR="0" rtl="0" algn="l">
              <a:lnSpc>
                <a:spcPct val="100000"/>
              </a:lnSpc>
              <a:spcBef>
                <a:spcPts val="0"/>
              </a:spcBef>
              <a:spcAft>
                <a:spcPts val="0"/>
              </a:spcAft>
              <a:buClr>
                <a:srgbClr val="F1AF4B"/>
              </a:buClr>
              <a:buSzPts val="1100"/>
              <a:buFont typeface="Inter"/>
              <a:buAutoNum type="alphaLcPeriod"/>
            </a:pPr>
            <a:r>
              <a:rPr lang="en" sz="1100">
                <a:solidFill>
                  <a:srgbClr val="F1AF4B"/>
                </a:solidFill>
                <a:latin typeface="Inter"/>
                <a:ea typeface="Inter"/>
                <a:cs typeface="Inter"/>
                <a:sym typeface="Inter"/>
              </a:rPr>
              <a:t>How does this source fit within other sources from or about this topic or era?</a:t>
            </a:r>
            <a:endParaRPr sz="1100">
              <a:solidFill>
                <a:srgbClr val="F1AF4B"/>
              </a:solidFill>
              <a:latin typeface="Inter"/>
              <a:ea typeface="Inter"/>
              <a:cs typeface="Inter"/>
              <a:sym typeface="Inter"/>
            </a:endParaRPr>
          </a:p>
        </p:txBody>
      </p:sp>
      <p:sp>
        <p:nvSpPr>
          <p:cNvPr id="235" name="Google Shape;235;p43"/>
          <p:cNvSpPr txBox="1"/>
          <p:nvPr/>
        </p:nvSpPr>
        <p:spPr>
          <a:xfrm>
            <a:off x="469050" y="2849550"/>
            <a:ext cx="2778300" cy="431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a:solidFill>
                  <a:srgbClr val="231F20"/>
                </a:solidFill>
                <a:latin typeface="Halant"/>
                <a:ea typeface="Halant"/>
                <a:cs typeface="Halant"/>
                <a:sym typeface="Halant"/>
              </a:rPr>
              <a:t>THE 4 C’S OF SOURCING: </a:t>
            </a:r>
            <a:endParaRPr b="1">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a:solidFill>
                  <a:srgbClr val="231F20"/>
                </a:solidFill>
                <a:latin typeface="Halant"/>
                <a:ea typeface="Halant"/>
                <a:cs typeface="Halant"/>
                <a:sym typeface="Halant"/>
              </a:rPr>
              <a:t>A PROTOCOL</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9" name="Shape 239"/>
        <p:cNvGrpSpPr/>
        <p:nvPr/>
      </p:nvGrpSpPr>
      <p:grpSpPr>
        <a:xfrm>
          <a:off x="0" y="0"/>
          <a:ext cx="0" cy="0"/>
          <a:chOff x="0" y="0"/>
          <a:chExt cx="0" cy="0"/>
        </a:xfrm>
      </p:grpSpPr>
      <p:sp>
        <p:nvSpPr>
          <p:cNvPr id="240" name="Google Shape;240;p4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Teacher Key for Formative Assessment: Evaluating Evidence</a:t>
            </a:r>
            <a:endParaRPr sz="1900">
              <a:latin typeface="Halant"/>
              <a:ea typeface="Halant"/>
              <a:cs typeface="Halant"/>
              <a:sym typeface="Halant"/>
            </a:endParaRPr>
          </a:p>
        </p:txBody>
      </p:sp>
      <p:pic>
        <p:nvPicPr>
          <p:cNvPr id="241" name="Google Shape;241;p4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42" name="Google Shape;242;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3" name="Google Shape;243;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4" name="Google Shape;244;p44"/>
          <p:cNvSpPr txBox="1"/>
          <p:nvPr/>
        </p:nvSpPr>
        <p:spPr>
          <a:xfrm>
            <a:off x="390200" y="735313"/>
            <a:ext cx="6992100" cy="4854900"/>
          </a:xfrm>
          <a:prstGeom prst="rect">
            <a:avLst/>
          </a:prstGeom>
          <a:noFill/>
          <a:ln>
            <a:noFill/>
          </a:ln>
        </p:spPr>
        <p:txBody>
          <a:bodyPr anchorCtr="0" anchor="t" bIns="67675" lIns="67675" spcFirstLastPara="1" rIns="67675" wrap="square" tIns="67675">
            <a:noAutofit/>
          </a:bodyPr>
          <a:lstStyle/>
          <a:p>
            <a:pPr indent="-342900" lvl="0" marL="482600" rtl="0" algn="l">
              <a:spcBef>
                <a:spcPts val="0"/>
              </a:spcBef>
              <a:spcAft>
                <a:spcPts val="0"/>
              </a:spcAft>
              <a:buClr>
                <a:schemeClr val="dk1"/>
              </a:buClr>
              <a:buSzPts val="1600"/>
              <a:buFont typeface="Inter"/>
              <a:buAutoNum type="arabicPeriod"/>
            </a:pPr>
            <a:r>
              <a:rPr lang="en" sz="1600">
                <a:solidFill>
                  <a:schemeClr val="dk1"/>
                </a:solidFill>
                <a:highlight>
                  <a:srgbClr val="FFFFFF"/>
                </a:highlight>
                <a:latin typeface="Inter"/>
                <a:ea typeface="Inter"/>
                <a:cs typeface="Inter"/>
                <a:sym typeface="Inter"/>
              </a:rPr>
              <a:t>Select the piece of evidence from the above document that </a:t>
            </a:r>
            <a:r>
              <a:rPr i="1" lang="en" sz="1600">
                <a:solidFill>
                  <a:schemeClr val="dk1"/>
                </a:solidFill>
                <a:highlight>
                  <a:schemeClr val="lt1"/>
                </a:highlight>
                <a:latin typeface="Inter"/>
                <a:ea typeface="Inter"/>
                <a:cs typeface="Inter"/>
                <a:sym typeface="Inter"/>
              </a:rPr>
              <a:t>best </a:t>
            </a:r>
            <a:r>
              <a:rPr lang="en" sz="1600">
                <a:solidFill>
                  <a:schemeClr val="dk1"/>
                </a:solidFill>
                <a:highlight>
                  <a:schemeClr val="lt1"/>
                </a:highlight>
                <a:latin typeface="Inter"/>
                <a:ea typeface="Inter"/>
                <a:cs typeface="Inter"/>
                <a:sym typeface="Inter"/>
              </a:rPr>
              <a:t>supports the claim: </a:t>
            </a:r>
            <a:r>
              <a:rPr b="1" lang="en" sz="1600">
                <a:solidFill>
                  <a:schemeClr val="dk1"/>
                </a:solidFill>
                <a:highlight>
                  <a:schemeClr val="lt1"/>
                </a:highlight>
                <a:latin typeface="Inter"/>
                <a:ea typeface="Inter"/>
                <a:cs typeface="Inter"/>
                <a:sym typeface="Inter"/>
              </a:rPr>
              <a:t>Mansa Musa’s pilgrimage to Mecca created economic instability in Cairo.</a:t>
            </a:r>
            <a:endParaRPr b="1" sz="16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600">
              <a:solidFill>
                <a:schemeClr val="dk1"/>
              </a:solidFill>
              <a:highlight>
                <a:srgbClr val="FFFFFF"/>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“The money-lenders were entranced: they lent at a high rate of interest.” </a:t>
            </a:r>
            <a:r>
              <a:rPr b="1" lang="en" sz="1300">
                <a:solidFill>
                  <a:srgbClr val="FCFCFC"/>
                </a:solidFill>
                <a:highlight>
                  <a:schemeClr val="accent1"/>
                </a:highlight>
                <a:latin typeface="Inter"/>
                <a:ea typeface="Inter"/>
                <a:cs typeface="Inter"/>
                <a:sym typeface="Inter"/>
              </a:rPr>
              <a:t>(0 points)</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“As he left Cairo, Mecca and Medina, prices rocketed as everyone tried to pay in depreciated gold.” </a:t>
            </a:r>
            <a:r>
              <a:rPr b="1" lang="en" sz="1300">
                <a:solidFill>
                  <a:srgbClr val="FCFCFC"/>
                </a:solidFill>
                <a:highlight>
                  <a:schemeClr val="accent1"/>
                </a:highlight>
                <a:latin typeface="Inter"/>
                <a:ea typeface="Inter"/>
                <a:cs typeface="Inter"/>
                <a:sym typeface="Inter"/>
              </a:rPr>
              <a:t>(3 points)</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“He immediately repaid the vast loan plus interest in a single astounding payment. The money-lenders were ruined as the price of gold fell through the floor.” </a:t>
            </a:r>
            <a:r>
              <a:rPr b="1" lang="en" sz="1300">
                <a:solidFill>
                  <a:srgbClr val="FCFCFC"/>
                </a:solidFill>
                <a:highlight>
                  <a:schemeClr val="accent1"/>
                </a:highlight>
                <a:latin typeface="Inter"/>
                <a:ea typeface="Inter"/>
                <a:cs typeface="Inter"/>
                <a:sym typeface="Inter"/>
              </a:rPr>
              <a:t>(1 point)</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a:t>
            </a:r>
            <a:r>
              <a:rPr lang="en" sz="1600">
                <a:solidFill>
                  <a:schemeClr val="dk1"/>
                </a:solidFill>
                <a:latin typeface="Inter"/>
                <a:ea typeface="Inter"/>
                <a:cs typeface="Inter"/>
                <a:sym typeface="Inter"/>
              </a:rPr>
              <a:t>With all his gold, his gifts and his trading, King Mansa Musa had upset the greatest gold market of the medieval world.</a:t>
            </a:r>
            <a:r>
              <a:rPr lang="en" sz="1600">
                <a:solidFill>
                  <a:schemeClr val="dk1"/>
                </a:solidFill>
                <a:highlight>
                  <a:schemeClr val="lt1"/>
                </a:highlight>
                <a:latin typeface="Inter"/>
                <a:ea typeface="Inter"/>
                <a:cs typeface="Inter"/>
                <a:sym typeface="Inter"/>
              </a:rPr>
              <a:t>”  </a:t>
            </a:r>
            <a:r>
              <a:rPr b="1" lang="en" sz="1300">
                <a:solidFill>
                  <a:srgbClr val="FCFCFC"/>
                </a:solidFill>
                <a:highlight>
                  <a:schemeClr val="accent1"/>
                </a:highlight>
                <a:latin typeface="Inter"/>
                <a:ea typeface="Inter"/>
                <a:cs typeface="Inter"/>
                <a:sym typeface="Inter"/>
              </a:rPr>
              <a:t>(2 points)</a:t>
            </a:r>
            <a:endParaRPr sz="16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482600" rtl="0" algn="l">
              <a:spcBef>
                <a:spcPts val="0"/>
              </a:spcBef>
              <a:spcAft>
                <a:spcPts val="0"/>
              </a:spcAft>
              <a:buClr>
                <a:schemeClr val="dk1"/>
              </a:buClr>
              <a:buSzPts val="1600"/>
              <a:buFont typeface="Inter"/>
              <a:buAutoNum type="arabicPeriod"/>
            </a:pPr>
            <a:r>
              <a:rPr lang="en" sz="1600">
                <a:solidFill>
                  <a:schemeClr val="dk1"/>
                </a:solidFill>
                <a:highlight>
                  <a:srgbClr val="FFFFFF"/>
                </a:highlight>
                <a:latin typeface="Inter"/>
                <a:ea typeface="Inter"/>
                <a:cs typeface="Inter"/>
                <a:sym typeface="Inter"/>
              </a:rPr>
              <a:t>Justify your choice in the space below.</a:t>
            </a:r>
            <a:endParaRPr sz="1600">
              <a:solidFill>
                <a:schemeClr val="dk1"/>
              </a:solidFill>
              <a:highlight>
                <a:srgbClr val="FFFFFF"/>
              </a:highlight>
              <a:latin typeface="Inter"/>
              <a:ea typeface="Inter"/>
              <a:cs typeface="Inter"/>
              <a:sym typeface="Inter"/>
            </a:endParaRPr>
          </a:p>
        </p:txBody>
      </p:sp>
      <p:sp>
        <p:nvSpPr>
          <p:cNvPr id="245" name="Google Shape;245;p44"/>
          <p:cNvSpPr txBox="1"/>
          <p:nvPr/>
        </p:nvSpPr>
        <p:spPr>
          <a:xfrm>
            <a:off x="381550" y="5173725"/>
            <a:ext cx="6992100" cy="41235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t/>
            </a:r>
            <a:endParaRPr b="1" sz="16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600">
                <a:solidFill>
                  <a:schemeClr val="accent1"/>
                </a:solidFill>
                <a:latin typeface="Inter"/>
                <a:ea typeface="Inter"/>
                <a:cs typeface="Inter"/>
                <a:sym typeface="Inter"/>
              </a:rPr>
              <a:t>Choice B, worth 3 points, is the best piece of evidence that supports the claim. It directly links Mansa Musa’s departure from Cairo with a surge in prices that would have been felt by all levels of society in Cairo through its impact on prices of all types of available goods. </a:t>
            </a:r>
            <a:r>
              <a:rPr b="1" lang="en" sz="1600">
                <a:solidFill>
                  <a:schemeClr val="accent1"/>
                </a:solidFill>
                <a:latin typeface="Inter"/>
                <a:ea typeface="Inter"/>
                <a:cs typeface="Inter"/>
                <a:sym typeface="Inter"/>
              </a:rPr>
              <a:t>Choice D, worth 2 points, also suggests that Musa’s travels and trading had unsettling effects on the greatest gold market of the world. However, Choice D expresses an impact on the gold market while Choice B suggests an effect on the entire economy of Cairo.</a:t>
            </a:r>
            <a:r>
              <a:rPr b="1" lang="en" sz="1600">
                <a:solidFill>
                  <a:schemeClr val="accent1"/>
                </a:solidFill>
                <a:latin typeface="Inter"/>
                <a:ea typeface="Inter"/>
                <a:cs typeface="Inter"/>
                <a:sym typeface="Inter"/>
              </a:rPr>
              <a:t> Choice C, also suggests an economic impact, but the quote alone doesn’t tie back to Cairo in any clear way and relies more on circumstantial evidence than the prior choices, so it is worth 1 point. Choice A, neither makes a point about creating economic instability nor directly references any connection to Cairo, and thus earns 0 points.</a:t>
            </a:r>
            <a:endParaRPr sz="1600">
              <a:latin typeface="Work Sans"/>
              <a:ea typeface="Work Sans"/>
              <a:cs typeface="Work Sans"/>
              <a:sym typeface="Work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9" name="Shape 249"/>
        <p:cNvGrpSpPr/>
        <p:nvPr/>
      </p:nvGrpSpPr>
      <p:grpSpPr>
        <a:xfrm>
          <a:off x="0" y="0"/>
          <a:ext cx="0" cy="0"/>
          <a:chOff x="0" y="0"/>
          <a:chExt cx="0" cy="0"/>
        </a:xfrm>
      </p:grpSpPr>
      <p:sp>
        <p:nvSpPr>
          <p:cNvPr id="250" name="Google Shape;250;p45"/>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251" name="Google Shape;251;p45"/>
          <p:cNvGraphicFramePr/>
          <p:nvPr/>
        </p:nvGraphicFramePr>
        <p:xfrm>
          <a:off x="969478" y="1521929"/>
          <a:ext cx="3000000" cy="3000000"/>
        </p:xfrm>
        <a:graphic>
          <a:graphicData uri="http://schemas.openxmlformats.org/drawingml/2006/table">
            <a:tbl>
              <a:tblPr>
                <a:noFill/>
                <a:tableStyleId>{3CA8379D-76D6-4E2D-B6A1-8F0AC207C4E8}</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3 points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(Choice B)</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52" name="Google Shape;252;p45"/>
          <p:cNvSpPr txBox="1"/>
          <p:nvPr/>
        </p:nvSpPr>
        <p:spPr>
          <a:xfrm>
            <a:off x="1250456" y="37933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253" name="Google Shape;253;p45"/>
          <p:cNvGraphicFramePr/>
          <p:nvPr/>
        </p:nvGraphicFramePr>
        <p:xfrm>
          <a:off x="559991" y="4363060"/>
          <a:ext cx="3000000" cy="3000000"/>
        </p:xfrm>
        <a:graphic>
          <a:graphicData uri="http://schemas.openxmlformats.org/drawingml/2006/table">
            <a:tbl>
              <a:tblPr>
                <a:noFill/>
                <a:tableStyleId>{3CA8379D-76D6-4E2D-B6A1-8F0AC207C4E8}</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Student thoroughly justifies their choice of the </a:t>
                      </a:r>
                      <a:r>
                        <a:rPr i="1" lang="en" sz="1300">
                          <a:solidFill>
                            <a:schemeClr val="dk1"/>
                          </a:solidFill>
                          <a:latin typeface="Inter"/>
                          <a:ea typeface="Inter"/>
                          <a:cs typeface="Inter"/>
                          <a:sym typeface="Inter"/>
                        </a:rPr>
                        <a:t>best</a:t>
                      </a:r>
                      <a:r>
                        <a:rPr lang="en" sz="1300">
                          <a:solidFill>
                            <a:schemeClr val="dk1"/>
                          </a:solidFill>
                          <a:latin typeface="Inter"/>
                          <a:ea typeface="Inter"/>
                          <a:cs typeface="Inter"/>
                          <a:sym typeface="Inter"/>
                        </a:rPr>
                        <a:t> piece of evidence—which is worth three points as shown on the teacher key—that supports the claim.</a:t>
                      </a:r>
                      <a:endParaRPr sz="14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Student thoroughly justifies their choice of either the 1 or 2 point option from the WMC question.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OR</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Student’s justification of the 3 point option needs deeper analysis.</a:t>
                      </a:r>
                      <a:endParaRPr sz="14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Student’s justification of their choice (either the 1 or 2 point option) lacks deep analysis.</a:t>
                      </a:r>
                      <a:endParaRPr sz="14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Student either makes no attempt to justify their choice OR try to justify the 0 point option.</a:t>
                      </a:r>
                      <a:endParaRPr sz="14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54" name="Google Shape;254;p45"/>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255" name="Google Shape;255;p4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Evaluating Evidence</a:t>
            </a:r>
            <a:endParaRPr sz="1900">
              <a:latin typeface="Halant"/>
              <a:ea typeface="Halant"/>
              <a:cs typeface="Halant"/>
              <a:sym typeface="Halant"/>
            </a:endParaRPr>
          </a:p>
        </p:txBody>
      </p:sp>
      <p:pic>
        <p:nvPicPr>
          <p:cNvPr id="256" name="Google Shape;256;p4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57" name="Google Shape;257;p4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8" name="Google Shape;258;p4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